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95" r:id="rId5"/>
    <p:sldId id="283" r:id="rId6"/>
    <p:sldId id="654" r:id="rId7"/>
    <p:sldId id="624" r:id="rId8"/>
    <p:sldId id="1071" r:id="rId9"/>
    <p:sldId id="625" r:id="rId10"/>
    <p:sldId id="627" r:id="rId11"/>
    <p:sldId id="628" r:id="rId12"/>
    <p:sldId id="629" r:id="rId13"/>
    <p:sldId id="298" r:id="rId14"/>
    <p:sldId id="630" r:id="rId15"/>
    <p:sldId id="653" r:id="rId16"/>
    <p:sldId id="302" r:id="rId17"/>
    <p:sldId id="651" r:id="rId18"/>
    <p:sldId id="296" r:id="rId19"/>
    <p:sldId id="421" r:id="rId20"/>
    <p:sldId id="299" r:id="rId21"/>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1EB"/>
    <a:srgbClr val="0C49E0"/>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38" autoAdjust="0"/>
    <p:restoredTop sz="80816" autoAdjust="0"/>
  </p:normalViewPr>
  <p:slideViewPr>
    <p:cSldViewPr snapToGrid="0">
      <p:cViewPr varScale="1">
        <p:scale>
          <a:sx n="130" d="100"/>
          <a:sy n="130" d="100"/>
        </p:scale>
        <p:origin x="1356" y="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3/3/2025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b="0" i="0" dirty="0">
                <a:solidFill>
                  <a:srgbClr val="222222"/>
                </a:solidFill>
                <a:effectLst/>
                <a:latin typeface="Lato" panose="020F0502020204030203" pitchFamily="34" charset="0"/>
              </a:rPr>
              <a:t>DBSCAN requires only two parameters: </a:t>
            </a:r>
            <a:r>
              <a:rPr lang="en-US" b="0" i="1" dirty="0">
                <a:solidFill>
                  <a:srgbClr val="222222"/>
                </a:solidFill>
                <a:effectLst/>
                <a:latin typeface="Lato" panose="020F0502020204030203" pitchFamily="34" charset="0"/>
              </a:rPr>
              <a:t>epsilon</a:t>
            </a:r>
            <a:r>
              <a:rPr lang="en-US" b="0" i="0" dirty="0">
                <a:solidFill>
                  <a:srgbClr val="222222"/>
                </a:solidFill>
                <a:effectLst/>
                <a:latin typeface="Lato" panose="020F0502020204030203" pitchFamily="34" charset="0"/>
              </a:rPr>
              <a:t> and </a:t>
            </a:r>
            <a:r>
              <a:rPr lang="en-US" b="0" i="1" dirty="0" err="1">
                <a:solidFill>
                  <a:srgbClr val="222222"/>
                </a:solidFill>
                <a:effectLst/>
                <a:latin typeface="Lato" panose="020F0502020204030203" pitchFamily="34" charset="0"/>
              </a:rPr>
              <a:t>minPoints</a:t>
            </a:r>
            <a:r>
              <a:rPr lang="en-US" b="0" i="0" dirty="0">
                <a:solidFill>
                  <a:srgbClr val="222222"/>
                </a:solidFill>
                <a:effectLst/>
                <a:latin typeface="Lato" panose="020F0502020204030203" pitchFamily="34" charset="0"/>
              </a:rPr>
              <a:t>. </a:t>
            </a:r>
            <a:r>
              <a:rPr lang="en-US" b="1" i="1" dirty="0">
                <a:solidFill>
                  <a:srgbClr val="222222"/>
                </a:solidFill>
                <a:effectLst/>
                <a:latin typeface="Lato" panose="020F0502020204030203" pitchFamily="34" charset="0"/>
              </a:rPr>
              <a:t>Epsilon</a:t>
            </a:r>
            <a:r>
              <a:rPr lang="en-US" b="0" i="0" dirty="0">
                <a:solidFill>
                  <a:srgbClr val="222222"/>
                </a:solidFill>
                <a:effectLst/>
                <a:latin typeface="Lato" panose="020F0502020204030203" pitchFamily="34" charset="0"/>
              </a:rPr>
              <a:t> is the radius of the circle to be created around each data point to check the density and </a:t>
            </a:r>
            <a:r>
              <a:rPr lang="en-US" b="1" i="1" dirty="0" err="1">
                <a:solidFill>
                  <a:srgbClr val="222222"/>
                </a:solidFill>
                <a:effectLst/>
                <a:latin typeface="Lato" panose="020F0502020204030203" pitchFamily="34" charset="0"/>
              </a:rPr>
              <a:t>minPoints</a:t>
            </a:r>
            <a:r>
              <a:rPr lang="en-US" b="0" i="0" dirty="0">
                <a:solidFill>
                  <a:srgbClr val="222222"/>
                </a:solidFill>
                <a:effectLst/>
                <a:latin typeface="Lato" panose="020F0502020204030203" pitchFamily="34" charset="0"/>
              </a:rPr>
              <a:t> is the minimum number of data points required inside that circle for that data point to be classified as a</a:t>
            </a:r>
            <a:r>
              <a:rPr lang="en-US" b="1" i="0" dirty="0">
                <a:solidFill>
                  <a:srgbClr val="222222"/>
                </a:solidFill>
                <a:effectLst/>
                <a:latin typeface="Lato" panose="020F0502020204030203" pitchFamily="34" charset="0"/>
              </a:rPr>
              <a:t> Core</a:t>
            </a:r>
            <a:r>
              <a:rPr lang="en-US" b="0" i="0" dirty="0">
                <a:solidFill>
                  <a:srgbClr val="222222"/>
                </a:solidFill>
                <a:effectLst/>
                <a:latin typeface="Lato" panose="020F0502020204030203" pitchFamily="34" charset="0"/>
              </a:rPr>
              <a:t> point.</a:t>
            </a:r>
          </a:p>
          <a:p>
            <a:pPr algn="just"/>
            <a:r>
              <a:rPr lang="en-US" b="0" i="0" dirty="0">
                <a:solidFill>
                  <a:srgbClr val="222222"/>
                </a:solidFill>
                <a:effectLst/>
                <a:latin typeface="Lato" panose="020F0502020204030203" pitchFamily="34" charset="0"/>
              </a:rPr>
              <a:t>In higher dimensions the circle becomes hypersphere, </a:t>
            </a:r>
            <a:r>
              <a:rPr lang="en-US" b="0" i="1" dirty="0">
                <a:solidFill>
                  <a:srgbClr val="222222"/>
                </a:solidFill>
                <a:effectLst/>
                <a:latin typeface="Lato" panose="020F0502020204030203" pitchFamily="34" charset="0"/>
              </a:rPr>
              <a:t>epsilon</a:t>
            </a:r>
            <a:r>
              <a:rPr lang="en-US" b="0" i="0" dirty="0">
                <a:solidFill>
                  <a:srgbClr val="222222"/>
                </a:solidFill>
                <a:effectLst/>
                <a:latin typeface="Lato" panose="020F0502020204030203" pitchFamily="34" charset="0"/>
              </a:rPr>
              <a:t> becomes the radius of that hypersphere, and </a:t>
            </a:r>
            <a:r>
              <a:rPr lang="en-US" b="0" i="1" dirty="0" err="1">
                <a:solidFill>
                  <a:srgbClr val="222222"/>
                </a:solidFill>
                <a:effectLst/>
                <a:latin typeface="Lato" panose="020F0502020204030203" pitchFamily="34" charset="0"/>
              </a:rPr>
              <a:t>minPoints</a:t>
            </a:r>
            <a:r>
              <a:rPr lang="en-US" b="0" i="0" dirty="0">
                <a:solidFill>
                  <a:srgbClr val="222222"/>
                </a:solidFill>
                <a:effectLst/>
                <a:latin typeface="Lato" panose="020F0502020204030203" pitchFamily="34" charset="0"/>
              </a:rPr>
              <a:t> is the minimum number of data points required inside that hypersphere.</a:t>
            </a:r>
          </a:p>
          <a:p>
            <a:endParaRPr lang="en-US" dirty="0"/>
          </a:p>
        </p:txBody>
      </p:sp>
    </p:spTree>
    <p:extLst>
      <p:ext uri="{BB962C8B-B14F-4D97-AF65-F5344CB8AC3E}">
        <p14:creationId xmlns:p14="http://schemas.microsoft.com/office/powerpoint/2010/main" val="420547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9171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sz="1200" b="0" i="0" dirty="0">
                <a:solidFill>
                  <a:srgbClr val="222222"/>
                </a:solidFill>
                <a:effectLst/>
              </a:rPr>
              <a:t>The value of </a:t>
            </a:r>
            <a:r>
              <a:rPr lang="en-US" sz="1200" b="0" i="1" dirty="0">
                <a:solidFill>
                  <a:srgbClr val="222222"/>
                </a:solidFill>
                <a:effectLst/>
              </a:rPr>
              <a:t>epsilon</a:t>
            </a:r>
            <a:r>
              <a:rPr lang="en-US" sz="1200" b="0" i="0" dirty="0">
                <a:solidFill>
                  <a:srgbClr val="222222"/>
                </a:solidFill>
                <a:effectLst/>
              </a:rPr>
              <a:t> can be decided from the K-distance graph. The point of maximum curvature (elbow) in this graph tells us about the value of </a:t>
            </a:r>
            <a:r>
              <a:rPr lang="en-US" sz="1200" b="0" i="1" dirty="0">
                <a:solidFill>
                  <a:srgbClr val="222222"/>
                </a:solidFill>
                <a:effectLst/>
              </a:rPr>
              <a:t>epsilon</a:t>
            </a:r>
            <a:r>
              <a:rPr lang="en-US" sz="1200" b="0" i="0" dirty="0">
                <a:solidFill>
                  <a:srgbClr val="222222"/>
                </a:solidFill>
                <a:effectLst/>
              </a:rPr>
              <a:t>. </a:t>
            </a:r>
          </a:p>
          <a:p>
            <a:pPr>
              <a:lnSpc>
                <a:spcPct val="90000"/>
              </a:lnSpc>
              <a:defRPr/>
            </a:pPr>
            <a:r>
              <a:rPr lang="en-US" sz="1200" dirty="0"/>
              <a:t>The idea is that for points in a cluster, their k</a:t>
            </a:r>
            <a:r>
              <a:rPr lang="en-US" sz="1200" baseline="30000" dirty="0"/>
              <a:t>th</a:t>
            </a:r>
            <a:r>
              <a:rPr lang="en-US" sz="1200" dirty="0"/>
              <a:t> nearest neighbors are at roughly the same distance.</a:t>
            </a:r>
          </a:p>
          <a:p>
            <a:pPr>
              <a:lnSpc>
                <a:spcPct val="90000"/>
              </a:lnSpc>
              <a:defRPr/>
            </a:pPr>
            <a:r>
              <a:rPr lang="en-US" sz="1200" dirty="0"/>
              <a:t>Noise points have the k</a:t>
            </a:r>
            <a:r>
              <a:rPr lang="en-US" sz="1200" baseline="30000" dirty="0"/>
              <a:t>th</a:t>
            </a:r>
            <a:r>
              <a:rPr lang="en-US" sz="1200" dirty="0"/>
              <a:t> nearest neighbor at a farther distance</a:t>
            </a:r>
          </a:p>
          <a:p>
            <a:pPr>
              <a:lnSpc>
                <a:spcPct val="90000"/>
              </a:lnSpc>
              <a:defRPr/>
            </a:pPr>
            <a:r>
              <a:rPr lang="en-US" sz="1200" dirty="0"/>
              <a:t>So, plot the sorted distance of every point to its k</a:t>
            </a:r>
            <a:r>
              <a:rPr lang="en-US" sz="1200" baseline="30000" dirty="0"/>
              <a:t>th</a:t>
            </a:r>
            <a:r>
              <a:rPr lang="en-US" sz="1200" dirty="0"/>
              <a:t> nearest neighbor</a:t>
            </a:r>
          </a:p>
          <a:p>
            <a:pPr algn="just"/>
            <a:r>
              <a:rPr lang="en-US" sz="1200" b="0" i="0" dirty="0">
                <a:solidFill>
                  <a:srgbClr val="222222"/>
                </a:solidFill>
                <a:effectLst/>
              </a:rPr>
              <a:t>The value of </a:t>
            </a:r>
            <a:r>
              <a:rPr lang="en-US" sz="1200" b="0" i="1" dirty="0" err="1">
                <a:solidFill>
                  <a:srgbClr val="222222"/>
                </a:solidFill>
                <a:effectLst/>
              </a:rPr>
              <a:t>minPoints</a:t>
            </a:r>
            <a:r>
              <a:rPr lang="en-US" sz="1200" b="0" i="0" dirty="0">
                <a:solidFill>
                  <a:srgbClr val="222222"/>
                </a:solidFill>
                <a:effectLst/>
              </a:rPr>
              <a:t> should be at least one greater than the number of dimensions of the dataset, i.e., </a:t>
            </a:r>
          </a:p>
          <a:p>
            <a:pPr algn="just"/>
            <a:r>
              <a:rPr lang="en-US" sz="1200" b="1" i="1" dirty="0" err="1">
                <a:solidFill>
                  <a:srgbClr val="222222"/>
                </a:solidFill>
                <a:effectLst/>
              </a:rPr>
              <a:t>minPoints</a:t>
            </a:r>
            <a:r>
              <a:rPr lang="en-US" sz="1200" b="1" i="1" dirty="0">
                <a:solidFill>
                  <a:srgbClr val="222222"/>
                </a:solidFill>
                <a:effectLst/>
              </a:rPr>
              <a:t> &gt;= Dimensions+1</a:t>
            </a:r>
            <a:r>
              <a:rPr lang="en-US" sz="1200" b="1" i="0" dirty="0">
                <a:solidFill>
                  <a:srgbClr val="222222"/>
                </a:solidFill>
                <a:effectLst/>
              </a:rPr>
              <a:t>.</a:t>
            </a:r>
            <a:endParaRPr lang="en-US" sz="1200" b="0" i="0" dirty="0">
              <a:solidFill>
                <a:srgbClr val="222222"/>
              </a:solidFill>
              <a:effectLst/>
            </a:endParaRPr>
          </a:p>
          <a:p>
            <a:pPr>
              <a:lnSpc>
                <a:spcPct val="90000"/>
              </a:lnSpc>
              <a:defRPr/>
            </a:pPr>
            <a:endParaRPr lang="en-US" sz="1200" dirty="0"/>
          </a:p>
          <a:p>
            <a:pPr>
              <a:lnSpc>
                <a:spcPct val="90000"/>
              </a:lnSpc>
              <a:defRPr/>
            </a:pPr>
            <a:endParaRPr lang="en-US" sz="1050"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11</a:t>
            </a:fld>
            <a:endParaRPr lang="en-US"/>
          </a:p>
        </p:txBody>
      </p:sp>
    </p:spTree>
    <p:extLst>
      <p:ext uri="{BB962C8B-B14F-4D97-AF65-F5344CB8AC3E}">
        <p14:creationId xmlns:p14="http://schemas.microsoft.com/office/powerpoint/2010/main" val="302920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200" b="1" i="0" dirty="0">
                <a:solidFill>
                  <a:srgbClr val="555555"/>
                </a:solidFill>
                <a:effectLst/>
                <a:latin typeface="Inter"/>
              </a:rPr>
              <a:t>Advantages:</a:t>
            </a:r>
          </a:p>
          <a:p>
            <a:pPr algn="l"/>
            <a:r>
              <a:rPr lang="en-US" sz="1200" b="0" i="0" dirty="0">
                <a:solidFill>
                  <a:srgbClr val="555555"/>
                </a:solidFill>
                <a:effectLst/>
                <a:latin typeface="Inter"/>
              </a:rPr>
              <a:t>If we look at its advantages, it is very good at picking up dense areas in data and points that are far from others. This means that the data doesn't have to have a specific shape and can be surrounded by other points if they are also densely connected.</a:t>
            </a:r>
          </a:p>
          <a:p>
            <a:pPr algn="l"/>
            <a:r>
              <a:rPr lang="en-US" sz="1200" dirty="0">
                <a:solidFill>
                  <a:srgbClr val="555555"/>
                </a:solidFill>
                <a:latin typeface="Inter"/>
              </a:rPr>
              <a:t>It has two hyperparameters, </a:t>
            </a:r>
            <a:r>
              <a:rPr lang="en-US" sz="1200" b="0" i="0" dirty="0">
                <a:solidFill>
                  <a:srgbClr val="555555"/>
                </a:solidFill>
                <a:effectLst/>
                <a:latin typeface="Inter"/>
              </a:rPr>
              <a:t>minimum points and </a:t>
            </a:r>
            <a:r>
              <a:rPr lang="el-GR" sz="1200" b="0" i="0" dirty="0">
                <a:solidFill>
                  <a:srgbClr val="555555"/>
                </a:solidFill>
                <a:effectLst/>
                <a:latin typeface="Inter"/>
              </a:rPr>
              <a:t>ε, </a:t>
            </a:r>
            <a:r>
              <a:rPr lang="en-US" sz="1200" b="0" i="0" dirty="0">
                <a:solidFill>
                  <a:srgbClr val="555555"/>
                </a:solidFill>
                <a:effectLst/>
                <a:latin typeface="Inter"/>
              </a:rPr>
              <a:t>but there is no need to specify the number of clusters, as in K-Means. </a:t>
            </a:r>
          </a:p>
          <a:p>
            <a:pPr algn="l"/>
            <a:r>
              <a:rPr lang="en-US" sz="1200" b="0" i="0" dirty="0">
                <a:solidFill>
                  <a:srgbClr val="555555"/>
                </a:solidFill>
                <a:effectLst/>
                <a:latin typeface="Inter"/>
              </a:rPr>
              <a:t>It can be used with large databases since it was designed for high-dimensional data.</a:t>
            </a:r>
          </a:p>
          <a:p>
            <a:pPr marL="0" indent="0" algn="l">
              <a:buNone/>
            </a:pPr>
            <a:r>
              <a:rPr lang="en-US" sz="1200" b="1" i="0" dirty="0">
                <a:solidFill>
                  <a:srgbClr val="555555"/>
                </a:solidFill>
                <a:effectLst/>
                <a:latin typeface="Inter"/>
              </a:rPr>
              <a:t>Disadvantages:</a:t>
            </a:r>
          </a:p>
          <a:p>
            <a:r>
              <a:rPr lang="en-US" sz="1200" b="0" i="0" dirty="0">
                <a:solidFill>
                  <a:srgbClr val="555555"/>
                </a:solidFill>
                <a:effectLst/>
                <a:latin typeface="Inter"/>
              </a:rPr>
              <a:t>Can’t address different densities in the same cluster</a:t>
            </a:r>
          </a:p>
          <a:p>
            <a:r>
              <a:rPr lang="en-US" sz="1200" b="0" i="0" dirty="0">
                <a:solidFill>
                  <a:srgbClr val="555555"/>
                </a:solidFill>
                <a:effectLst/>
                <a:latin typeface="Inter"/>
              </a:rPr>
              <a:t>It is also dependent on the distance metric and scaling of the points. </a:t>
            </a:r>
          </a:p>
          <a:p>
            <a:r>
              <a:rPr lang="en-US" sz="1200" b="0" i="0" dirty="0">
                <a:solidFill>
                  <a:srgbClr val="555555"/>
                </a:solidFill>
                <a:effectLst/>
                <a:latin typeface="Inter"/>
              </a:rPr>
              <a:t>O(</a:t>
            </a:r>
            <a:r>
              <a:rPr lang="en-US" sz="1200" b="0" i="0" dirty="0" err="1">
                <a:solidFill>
                  <a:srgbClr val="555555"/>
                </a:solidFill>
                <a:effectLst/>
                <a:latin typeface="Inter"/>
              </a:rPr>
              <a:t>nlog</a:t>
            </a:r>
            <a:r>
              <a:rPr lang="en-US" sz="1200" b="0" i="0" dirty="0">
                <a:solidFill>
                  <a:srgbClr val="555555"/>
                </a:solidFill>
                <a:effectLst/>
                <a:latin typeface="Inter"/>
              </a:rPr>
              <a:t>(n)) time complexity</a:t>
            </a:r>
          </a:p>
          <a:p>
            <a:pPr marL="0" indent="0" algn="l">
              <a:buNone/>
            </a:pPr>
            <a:r>
              <a:rPr lang="en-US" sz="1200" b="1" i="0" dirty="0">
                <a:solidFill>
                  <a:srgbClr val="555555"/>
                </a:solidFill>
                <a:effectLst/>
                <a:latin typeface="Inter"/>
              </a:rPr>
              <a:t>DBSCAN Extensions</a:t>
            </a:r>
          </a:p>
          <a:p>
            <a:r>
              <a:rPr lang="en-US" sz="1200" b="0" i="0" dirty="0">
                <a:solidFill>
                  <a:srgbClr val="555555"/>
                </a:solidFill>
                <a:effectLst/>
                <a:latin typeface="Inter"/>
              </a:rPr>
              <a:t>Other algorithms, such as Hierarchical DBSCAN (HDBSCAN) and Ordering points to identify the clustering structure (OPTICS), are considered extensions of DBSCAN.</a:t>
            </a:r>
          </a:p>
          <a:p>
            <a:r>
              <a:rPr lang="en-US" sz="1200" b="0" i="0" dirty="0">
                <a:solidFill>
                  <a:srgbClr val="555555"/>
                </a:solidFill>
                <a:effectLst/>
                <a:latin typeface="Inter"/>
              </a:rPr>
              <a:t>HDBSCAN and OPTICS can usually perform better when there are clusters of varying densities in the data and are less sensitive to the choice or initial min points and </a:t>
            </a:r>
            <a:r>
              <a:rPr lang="el-GR" sz="1200" b="0" i="0" dirty="0">
                <a:solidFill>
                  <a:srgbClr val="555555"/>
                </a:solidFill>
                <a:effectLst/>
                <a:latin typeface="Inter"/>
              </a:rPr>
              <a:t>ε </a:t>
            </a:r>
            <a:r>
              <a:rPr lang="en-US" sz="1200" b="0" i="0" dirty="0">
                <a:solidFill>
                  <a:srgbClr val="555555"/>
                </a:solidFill>
                <a:effectLst/>
                <a:latin typeface="Inter"/>
              </a:rPr>
              <a:t>parameters.</a:t>
            </a:r>
          </a:p>
          <a:p>
            <a:endParaRPr lang="en-US" sz="1200"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12</a:t>
            </a:fld>
            <a:endParaRPr lang="en-US"/>
          </a:p>
        </p:txBody>
      </p:sp>
    </p:spTree>
    <p:extLst>
      <p:ext uri="{BB962C8B-B14F-4D97-AF65-F5344CB8AC3E}">
        <p14:creationId xmlns:p14="http://schemas.microsoft.com/office/powerpoint/2010/main" val="3677498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AEB73263-9A45-C444-ACE7-662F432176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D1BF343-7913-BE4C-891E-A79F10006448}" type="slidenum">
              <a:rPr lang="en-US" altLang="en-US" sz="1300"/>
              <a:pPr>
                <a:spcBef>
                  <a:spcPct val="0"/>
                </a:spcBef>
              </a:pPr>
              <a:t>16</a:t>
            </a:fld>
            <a:endParaRPr lang="en-US" altLang="en-US" sz="1300"/>
          </a:p>
        </p:txBody>
      </p:sp>
      <p:sp>
        <p:nvSpPr>
          <p:cNvPr id="46083" name="Rectangle 2">
            <a:extLst>
              <a:ext uri="{FF2B5EF4-FFF2-40B4-BE49-F238E27FC236}">
                <a16:creationId xmlns:a16="http://schemas.microsoft.com/office/drawing/2014/main" id="{6A098E08-1B39-2C42-BF97-F344F574D670}"/>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4A72DD86-34E9-884C-A236-6F843B0443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103556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3/3/2025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3/3/2025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3/3/2025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3/3/2025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3/3/2025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3/3/2025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3/3/2025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3/3/2025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3/3/2025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3/3/2025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3/3/2025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3/3/2025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cikit-learn.org/stable/auto_examples/cluster/plot_cluster_comparison.html"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www.naftaliharris.com/blog/visualizing-dbscan-cluster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scikit-learn.org/stable/modules/clustering.html#dbscan" TargetMode="External"/><Relationship Id="rId3" Type="http://schemas.openxmlformats.org/officeDocument/2006/relationships/hyperlink" Target="https://scikit-learn.org/stable/modules/clustering.html#mini-batch-kmeans" TargetMode="External"/><Relationship Id="rId7" Type="http://schemas.openxmlformats.org/officeDocument/2006/relationships/hyperlink" Target="https://scikit-learn.org/stable/modules/clustering.html#hierarchical-clustering" TargetMode="External"/><Relationship Id="rId2" Type="http://schemas.openxmlformats.org/officeDocument/2006/relationships/hyperlink" Target="https://scikit-learn.org/stable/modules/clustering.html#k-means" TargetMode="External"/><Relationship Id="rId1" Type="http://schemas.openxmlformats.org/officeDocument/2006/relationships/slideLayout" Target="../slideLayouts/slideLayout2.xml"/><Relationship Id="rId6" Type="http://schemas.openxmlformats.org/officeDocument/2006/relationships/hyperlink" Target="https://scikit-learn.org/stable/modules/clustering.html#spectral-clustering" TargetMode="External"/><Relationship Id="rId11" Type="http://schemas.openxmlformats.org/officeDocument/2006/relationships/hyperlink" Target="https://scikit-learn.org/stable/modules/clustering.html#birch" TargetMode="External"/><Relationship Id="rId5" Type="http://schemas.openxmlformats.org/officeDocument/2006/relationships/hyperlink" Target="https://scikit-learn.org/stable/modules/clustering.html#mean-shift" TargetMode="External"/><Relationship Id="rId10" Type="http://schemas.openxmlformats.org/officeDocument/2006/relationships/hyperlink" Target="https://scikit-learn.org/stable/modules/mixture.html#mixture" TargetMode="External"/><Relationship Id="rId4" Type="http://schemas.openxmlformats.org/officeDocument/2006/relationships/hyperlink" Target="https://scikit-learn.org/stable/modules/clustering.html#affinity-propagation" TargetMode="External"/><Relationship Id="rId9" Type="http://schemas.openxmlformats.org/officeDocument/2006/relationships/hyperlink" Target="https://scikit-learn.org/stable/modules/clustering.html#hdbscan" TargetMode="Externa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hyperlink" Target="http://en.wikipedia.org/wiki/Minkowski_distance" TargetMode="External"/><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0.emf"/></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nicodv/kmodes/blob/master/kmodes/kprototypes.py" TargetMode="External"/><Relationship Id="rId3" Type="http://schemas.openxmlformats.org/officeDocument/2006/relationships/hyperlink" Target="https://www.geeksforgeeks.org/ml-k-medoids-clustering-with-example/" TargetMode="External"/><Relationship Id="rId7" Type="http://schemas.openxmlformats.org/officeDocument/2006/relationships/hyperlink" Target="https://citeseerx.ist.psu.edu/viewdoc/download?doi=10.1.1.15.4028&amp;rep=rep1&amp;type=pdf" TargetMode="External"/><Relationship Id="rId2" Type="http://schemas.openxmlformats.org/officeDocument/2006/relationships/hyperlink" Target="https://towardsdatascience.com/the-5-clustering-algorithms-data-scientists-need-to-know-a36d136ef68" TargetMode="External"/><Relationship Id="rId1" Type="http://schemas.openxmlformats.org/officeDocument/2006/relationships/slideLayout" Target="../slideLayouts/slideLayout2.xml"/><Relationship Id="rId6" Type="http://schemas.openxmlformats.org/officeDocument/2006/relationships/hyperlink" Target="http://scikit-learn.org/stable/modules/clustering.html" TargetMode="External"/><Relationship Id="rId11" Type="http://schemas.openxmlformats.org/officeDocument/2006/relationships/hyperlink" Target="https://stackabuse.com/dbscan-with-scikit-learn-in-python/" TargetMode="External"/><Relationship Id="rId5" Type="http://schemas.openxmlformats.org/officeDocument/2006/relationships/hyperlink" Target="https://towardsdatascience.com/the-k-prototype-as-clustering-algorithm-for-mixed-data-type-categorical-and-numerical-fe7c50538ebb" TargetMode="External"/><Relationship Id="rId10" Type="http://schemas.openxmlformats.org/officeDocument/2006/relationships/hyperlink" Target="https://www.geeksforgeeks.org/difference-between-agglomerative-clustering-and-divisive-clustering/" TargetMode="External"/><Relationship Id="rId4" Type="http://schemas.openxmlformats.org/officeDocument/2006/relationships/hyperlink" Target="https://www.analyticsvidhya.com/blog/2021/06/kmodes-clustering-algorithm-for-categorical-data/#h-what-is-kmodes" TargetMode="External"/><Relationship Id="rId9" Type="http://schemas.openxmlformats.org/officeDocument/2006/relationships/hyperlink" Target="https://dashee87.github.io/data%20science/general/Clustering-with-Scikit-with-GIF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ail.google.com/mail/u/0/#inbox/FMfcgzGtxStmWvhrtZPmzwfZcPDswzFC"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oleObject" Target="../embeddings/oleObject2.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88" name="Rectangle 1128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90" name="Rectangle 1128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92" name="Rectangle 1129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294" name="Rectangle 1129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1296" name="Rectangle 1129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98" name="Group 1129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299" name="Rectangle 1129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300" name="Rectangle 1129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1C21E816-31F5-48BB-BD02-D15F2F18B48A}"/>
              </a:ext>
            </a:extLst>
          </p:cNvPr>
          <p:cNvSpPr>
            <a:spLocks noGrp="1"/>
          </p:cNvSpPr>
          <p:nvPr>
            <p:ph type="title"/>
          </p:nvPr>
        </p:nvSpPr>
        <p:spPr>
          <a:xfrm>
            <a:off x="584200" y="1524001"/>
            <a:ext cx="3412067" cy="3478384"/>
          </a:xfrm>
        </p:spPr>
        <p:txBody>
          <a:bodyPr vert="horz" lIns="91440" tIns="45720" rIns="91440" bIns="45720" rtlCol="0" anchor="ctr">
            <a:normAutofit/>
          </a:bodyPr>
          <a:lstStyle/>
          <a:p>
            <a:pPr>
              <a:lnSpc>
                <a:spcPct val="90000"/>
              </a:lnSpc>
            </a:pPr>
            <a:r>
              <a:rPr lang="en-US" dirty="0">
                <a:solidFill>
                  <a:srgbClr val="FFFFFF"/>
                </a:solidFill>
              </a:rPr>
              <a:t>Unsupervised Learning Part 3: Density-based Clustering</a:t>
            </a:r>
          </a:p>
        </p:txBody>
      </p:sp>
      <p:pic>
        <p:nvPicPr>
          <p:cNvPr id="11266" name="Picture 2" descr="MiniBatch KMeans, Affinity Propagation, MeanShift, Spectral Clustering, Ward, Agglomerative Clustering, DBSCAN, HDBSCAN, OPTICS, BIRCH, Gaussian Mixture">
            <a:hlinkClick r:id="rId2"/>
            <a:extLst>
              <a:ext uri="{FF2B5EF4-FFF2-40B4-BE49-F238E27FC236}">
                <a16:creationId xmlns:a16="http://schemas.microsoft.com/office/drawing/2014/main" id="{DFE86553-D55F-049D-28BD-3DFC480792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651" b="15676"/>
          <a:stretch/>
        </p:blipFill>
        <p:spPr bwMode="auto">
          <a:xfrm>
            <a:off x="4602824" y="625682"/>
            <a:ext cx="6987483" cy="576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296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CBE6-4693-181A-3174-005884240DEE}"/>
              </a:ext>
            </a:extLst>
          </p:cNvPr>
          <p:cNvSpPr>
            <a:spLocks noGrp="1"/>
          </p:cNvSpPr>
          <p:nvPr>
            <p:ph type="title"/>
          </p:nvPr>
        </p:nvSpPr>
        <p:spPr/>
        <p:txBody>
          <a:bodyPr>
            <a:normAutofit fontScale="90000"/>
          </a:bodyPr>
          <a:lstStyle/>
          <a:p>
            <a:r>
              <a:rPr lang="en-US" dirty="0"/>
              <a:t>DBSCAN Visualized </a:t>
            </a:r>
            <a:r>
              <a:rPr lang="en-US" sz="1800" dirty="0"/>
              <a:t>(</a:t>
            </a:r>
            <a:r>
              <a:rPr lang="en-US" sz="1800" dirty="0">
                <a:hlinkClick r:id="rId3"/>
              </a:rPr>
              <a:t>https://www.naftaliharris.com/blog/visualizing-dbscan-clustering/)</a:t>
            </a:r>
            <a:endParaRPr lang="en-US" sz="1800" dirty="0"/>
          </a:p>
        </p:txBody>
      </p:sp>
      <p:sp>
        <p:nvSpPr>
          <p:cNvPr id="4" name="Slide Number Placeholder 3">
            <a:extLst>
              <a:ext uri="{FF2B5EF4-FFF2-40B4-BE49-F238E27FC236}">
                <a16:creationId xmlns:a16="http://schemas.microsoft.com/office/drawing/2014/main" id="{C31CDD2D-AB83-2311-D8FD-BDB6A067B82B}"/>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12290" name="Picture 2">
            <a:extLst>
              <a:ext uri="{FF2B5EF4-FFF2-40B4-BE49-F238E27FC236}">
                <a16:creationId xmlns:a16="http://schemas.microsoft.com/office/drawing/2014/main" id="{DC24FA98-F906-926F-0AD3-223BB9FF4E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1264"/>
          <a:stretch/>
        </p:blipFill>
        <p:spPr bwMode="auto">
          <a:xfrm>
            <a:off x="2712544" y="1661885"/>
            <a:ext cx="6571156" cy="465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350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810" name="Rectangle 2"/>
          <p:cNvSpPr>
            <a:spLocks noGrp="1" noChangeArrowheads="1"/>
          </p:cNvSpPr>
          <p:nvPr>
            <p:ph type="title"/>
          </p:nvPr>
        </p:nvSpPr>
        <p:spPr>
          <a:xfrm>
            <a:off x="598714" y="866775"/>
            <a:ext cx="8280400" cy="552450"/>
          </a:xfrm>
        </p:spPr>
        <p:txBody>
          <a:bodyPr/>
          <a:lstStyle/>
          <a:p>
            <a:pPr>
              <a:defRPr/>
            </a:pPr>
            <a:r>
              <a:rPr lang="en-US" dirty="0"/>
              <a:t>DBSCAN: Determining EPS and </a:t>
            </a:r>
            <a:r>
              <a:rPr lang="en-US" dirty="0" err="1"/>
              <a:t>MinPts</a:t>
            </a:r>
            <a:endParaRPr lang="en-US" dirty="0"/>
          </a:p>
        </p:txBody>
      </p:sp>
      <p:sp>
        <p:nvSpPr>
          <p:cNvPr id="1655811" name="Rectangle 3"/>
          <p:cNvSpPr>
            <a:spLocks noGrp="1" noChangeArrowheads="1"/>
          </p:cNvSpPr>
          <p:nvPr>
            <p:ph type="body" idx="1"/>
          </p:nvPr>
        </p:nvSpPr>
        <p:spPr>
          <a:xfrm>
            <a:off x="1002890" y="1959428"/>
            <a:ext cx="5397910" cy="4175901"/>
          </a:xfrm>
        </p:spPr>
        <p:txBody>
          <a:bodyPr anchor="t">
            <a:normAutofit/>
          </a:bodyPr>
          <a:lstStyle/>
          <a:p>
            <a:pPr>
              <a:lnSpc>
                <a:spcPct val="90000"/>
              </a:lnSpc>
              <a:defRPr/>
            </a:pPr>
            <a:r>
              <a:rPr lang="en-US" sz="1400" b="1" dirty="0"/>
              <a:t>Choosing Epsilon (ε): </a:t>
            </a:r>
            <a:r>
              <a:rPr lang="en-US" sz="1400" dirty="0"/>
              <a:t>Use the K-distance graph; the "elbow" point indicates the optimal value.</a:t>
            </a:r>
          </a:p>
          <a:p>
            <a:pPr>
              <a:lnSpc>
                <a:spcPct val="90000"/>
              </a:lnSpc>
              <a:defRPr/>
            </a:pPr>
            <a:r>
              <a:rPr lang="en-US" sz="1400" b="1" dirty="0"/>
              <a:t>Nearest Neighbor Concept</a:t>
            </a:r>
            <a:r>
              <a:rPr lang="en-US" sz="1400" dirty="0"/>
              <a:t>: In a cluster, the k-</a:t>
            </a:r>
            <a:r>
              <a:rPr lang="en-US" sz="1400" dirty="0" err="1"/>
              <a:t>th</a:t>
            </a:r>
            <a:r>
              <a:rPr lang="en-US" sz="1400" dirty="0"/>
              <a:t> nearest neighbors are at similar distances.</a:t>
            </a:r>
          </a:p>
          <a:p>
            <a:pPr>
              <a:lnSpc>
                <a:spcPct val="90000"/>
              </a:lnSpc>
              <a:defRPr/>
            </a:pPr>
            <a:r>
              <a:rPr lang="en-US" sz="1400" b="1" dirty="0"/>
              <a:t>Noise Points</a:t>
            </a:r>
            <a:r>
              <a:rPr lang="en-US" sz="1400" dirty="0"/>
              <a:t>: Their k-</a:t>
            </a:r>
            <a:r>
              <a:rPr lang="en-US" sz="1400" dirty="0" err="1"/>
              <a:t>th</a:t>
            </a:r>
            <a:r>
              <a:rPr lang="en-US" sz="1400" dirty="0"/>
              <a:t> nearest neighbor is farther away.</a:t>
            </a:r>
          </a:p>
          <a:p>
            <a:pPr>
              <a:lnSpc>
                <a:spcPct val="90000"/>
              </a:lnSpc>
              <a:defRPr/>
            </a:pPr>
            <a:r>
              <a:rPr lang="en-US" sz="1400" b="1" dirty="0"/>
              <a:t>Finding ε</a:t>
            </a:r>
            <a:r>
              <a:rPr lang="en-US" sz="1400" dirty="0"/>
              <a:t>: Plot the sorted distances to the k-</a:t>
            </a:r>
            <a:r>
              <a:rPr lang="en-US" sz="1400" dirty="0" err="1"/>
              <a:t>th</a:t>
            </a:r>
            <a:r>
              <a:rPr lang="en-US" sz="1400" dirty="0"/>
              <a:t> nearest neighbor.</a:t>
            </a:r>
          </a:p>
          <a:p>
            <a:pPr>
              <a:lnSpc>
                <a:spcPct val="90000"/>
              </a:lnSpc>
              <a:defRPr/>
            </a:pPr>
            <a:r>
              <a:rPr lang="en-US" sz="1400" b="1" dirty="0"/>
              <a:t>Choosing </a:t>
            </a:r>
            <a:r>
              <a:rPr lang="en-US" sz="1400" b="1" dirty="0" err="1"/>
              <a:t>minPoints</a:t>
            </a:r>
            <a:r>
              <a:rPr lang="en-US" sz="1400" dirty="0"/>
              <a:t>: Set it at least one greater than the dataset’s dimensions: </a:t>
            </a:r>
            <a:r>
              <a:rPr lang="en-US" sz="1400" b="1" i="1" dirty="0" err="1"/>
              <a:t>minPoints</a:t>
            </a:r>
            <a:r>
              <a:rPr lang="en-US" sz="1400" b="1" i="1" dirty="0"/>
              <a:t> ≥ Dimensions + 1</a:t>
            </a:r>
          </a:p>
        </p:txBody>
      </p:sp>
      <p:pic>
        <p:nvPicPr>
          <p:cNvPr id="1655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059" y="1959428"/>
            <a:ext cx="3656013" cy="274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09163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3645-06CA-6B2A-6EC8-462E66FA99B5}"/>
              </a:ext>
            </a:extLst>
          </p:cNvPr>
          <p:cNvSpPr>
            <a:spLocks noGrp="1"/>
          </p:cNvSpPr>
          <p:nvPr>
            <p:ph type="title"/>
          </p:nvPr>
        </p:nvSpPr>
        <p:spPr/>
        <p:txBody>
          <a:bodyPr>
            <a:normAutofit/>
          </a:bodyPr>
          <a:lstStyle/>
          <a:p>
            <a:r>
              <a:rPr lang="en-US" b="1" i="0" dirty="0">
                <a:solidFill>
                  <a:srgbClr val="555555"/>
                </a:solidFill>
                <a:effectLst/>
                <a:latin typeface="Inter"/>
              </a:rPr>
              <a:t>DBSCAN Advantages and Disadvantages</a:t>
            </a:r>
            <a:endParaRPr lang="en-US" dirty="0"/>
          </a:p>
        </p:txBody>
      </p:sp>
      <p:sp>
        <p:nvSpPr>
          <p:cNvPr id="3" name="Content Placeholder 2">
            <a:extLst>
              <a:ext uri="{FF2B5EF4-FFF2-40B4-BE49-F238E27FC236}">
                <a16:creationId xmlns:a16="http://schemas.microsoft.com/office/drawing/2014/main" id="{FA598DAE-E022-A89A-EBAC-C1228AD6E4C9}"/>
              </a:ext>
            </a:extLst>
          </p:cNvPr>
          <p:cNvSpPr>
            <a:spLocks noGrp="1"/>
          </p:cNvSpPr>
          <p:nvPr>
            <p:ph idx="1"/>
          </p:nvPr>
        </p:nvSpPr>
        <p:spPr>
          <a:xfrm>
            <a:off x="581192" y="1451113"/>
            <a:ext cx="11029615" cy="4704731"/>
          </a:xfrm>
        </p:spPr>
        <p:txBody>
          <a:bodyPr>
            <a:normAutofit fontScale="92500" lnSpcReduction="10000"/>
          </a:bodyPr>
          <a:lstStyle/>
          <a:p>
            <a:pPr marL="0" indent="0" algn="l">
              <a:buNone/>
            </a:pPr>
            <a:r>
              <a:rPr lang="en-US" sz="1600" b="1" i="0" dirty="0">
                <a:solidFill>
                  <a:srgbClr val="555555"/>
                </a:solidFill>
                <a:effectLst/>
                <a:latin typeface="Inter"/>
              </a:rPr>
              <a:t>Advantages:</a:t>
            </a:r>
          </a:p>
          <a:p>
            <a:pPr algn="l"/>
            <a:r>
              <a:rPr lang="en-US" sz="1600" b="0" i="0" dirty="0">
                <a:solidFill>
                  <a:srgbClr val="555555"/>
                </a:solidFill>
                <a:effectLst/>
                <a:latin typeface="Inter"/>
              </a:rPr>
              <a:t>If we look at its advantages, it is very good at picking up dense areas in data and points that are far from others. This means that the data doesn't have to have a specific shape and can be surrounded by other points if they are also densely connected.</a:t>
            </a:r>
          </a:p>
          <a:p>
            <a:pPr algn="l"/>
            <a:r>
              <a:rPr lang="en-US" sz="1600" dirty="0">
                <a:solidFill>
                  <a:srgbClr val="555555"/>
                </a:solidFill>
                <a:latin typeface="Inter"/>
              </a:rPr>
              <a:t>It has two hyperparameters, </a:t>
            </a:r>
            <a:r>
              <a:rPr lang="en-US" sz="1600" b="0" i="0" dirty="0">
                <a:solidFill>
                  <a:srgbClr val="555555"/>
                </a:solidFill>
                <a:effectLst/>
                <a:latin typeface="Inter"/>
              </a:rPr>
              <a:t>minimum points and </a:t>
            </a:r>
            <a:r>
              <a:rPr lang="el-GR" sz="1600" b="0" i="0" dirty="0">
                <a:solidFill>
                  <a:srgbClr val="555555"/>
                </a:solidFill>
                <a:effectLst/>
                <a:latin typeface="Inter"/>
              </a:rPr>
              <a:t>ε, </a:t>
            </a:r>
            <a:r>
              <a:rPr lang="en-US" sz="1600" b="0" i="0" dirty="0">
                <a:solidFill>
                  <a:srgbClr val="555555"/>
                </a:solidFill>
                <a:effectLst/>
                <a:latin typeface="Inter"/>
              </a:rPr>
              <a:t>but there is no need to specify the number of clusters, as in K-Means. </a:t>
            </a:r>
          </a:p>
          <a:p>
            <a:pPr algn="l"/>
            <a:r>
              <a:rPr lang="en-US" sz="1600" b="0" i="0" dirty="0">
                <a:solidFill>
                  <a:srgbClr val="555555"/>
                </a:solidFill>
                <a:effectLst/>
                <a:latin typeface="Inter"/>
              </a:rPr>
              <a:t>It can be used with large databases since it was designed for high-dimensional data.</a:t>
            </a:r>
          </a:p>
          <a:p>
            <a:pPr marL="0" indent="0" algn="l">
              <a:buNone/>
            </a:pPr>
            <a:r>
              <a:rPr lang="en-US" sz="1600" b="1" i="0" dirty="0">
                <a:solidFill>
                  <a:srgbClr val="555555"/>
                </a:solidFill>
                <a:effectLst/>
                <a:latin typeface="Inter"/>
              </a:rPr>
              <a:t>Disadvantages:</a:t>
            </a:r>
          </a:p>
          <a:p>
            <a:r>
              <a:rPr lang="en-US" sz="1600" b="0" i="0" dirty="0">
                <a:solidFill>
                  <a:srgbClr val="555555"/>
                </a:solidFill>
                <a:effectLst/>
                <a:latin typeface="Inter"/>
              </a:rPr>
              <a:t>Can’t address different densities in the same cluster</a:t>
            </a:r>
          </a:p>
          <a:p>
            <a:r>
              <a:rPr lang="en-US" sz="1600" b="0" i="0" dirty="0">
                <a:solidFill>
                  <a:srgbClr val="555555"/>
                </a:solidFill>
                <a:effectLst/>
                <a:latin typeface="Inter"/>
              </a:rPr>
              <a:t>It is also dependent on the distance metric and scaling of the points. </a:t>
            </a:r>
          </a:p>
          <a:p>
            <a:r>
              <a:rPr lang="en-US" sz="1600" b="0" i="0" dirty="0">
                <a:solidFill>
                  <a:srgbClr val="555555"/>
                </a:solidFill>
                <a:effectLst/>
                <a:latin typeface="Inter"/>
              </a:rPr>
              <a:t>O(</a:t>
            </a:r>
            <a:r>
              <a:rPr lang="en-US" sz="1600" b="0" i="0" dirty="0" err="1">
                <a:solidFill>
                  <a:srgbClr val="555555"/>
                </a:solidFill>
                <a:effectLst/>
                <a:latin typeface="Inter"/>
              </a:rPr>
              <a:t>nlog</a:t>
            </a:r>
            <a:r>
              <a:rPr lang="en-US" sz="1600" b="0" i="0" dirty="0">
                <a:solidFill>
                  <a:srgbClr val="555555"/>
                </a:solidFill>
                <a:effectLst/>
                <a:latin typeface="Inter"/>
              </a:rPr>
              <a:t>(n)) time complexity</a:t>
            </a:r>
          </a:p>
          <a:p>
            <a:pPr marL="0" indent="0" algn="l">
              <a:buNone/>
            </a:pPr>
            <a:r>
              <a:rPr lang="en-US" sz="1600" b="1" i="0" dirty="0">
                <a:solidFill>
                  <a:srgbClr val="555555"/>
                </a:solidFill>
                <a:effectLst/>
                <a:latin typeface="Inter"/>
              </a:rPr>
              <a:t>DBSCAN Extensions</a:t>
            </a:r>
          </a:p>
          <a:p>
            <a:r>
              <a:rPr lang="en-US" sz="1600" b="0" i="0" dirty="0">
                <a:solidFill>
                  <a:srgbClr val="555555"/>
                </a:solidFill>
                <a:effectLst/>
                <a:latin typeface="Inter"/>
              </a:rPr>
              <a:t>Other algorithms, such as Hierarchical DBSCAN (HDBSCAN) and Ordering points to identify the clustering structure (OPTICS), are considered extensions of DBSCAN.</a:t>
            </a:r>
          </a:p>
          <a:p>
            <a:r>
              <a:rPr lang="en-US" sz="1600" b="0" i="0" dirty="0">
                <a:solidFill>
                  <a:srgbClr val="555555"/>
                </a:solidFill>
                <a:effectLst/>
                <a:latin typeface="Inter"/>
              </a:rPr>
              <a:t>HDBSCAN and OPTICS can usually perform better when there are clusters of varying densities in the data and are less sensitive to the choice or initial min points and </a:t>
            </a:r>
            <a:r>
              <a:rPr lang="el-GR" sz="1600" b="0" i="0" dirty="0">
                <a:solidFill>
                  <a:srgbClr val="555555"/>
                </a:solidFill>
                <a:effectLst/>
                <a:latin typeface="Inter"/>
              </a:rPr>
              <a:t>ε </a:t>
            </a:r>
            <a:r>
              <a:rPr lang="en-US" sz="1600" b="0" i="0" dirty="0">
                <a:solidFill>
                  <a:srgbClr val="555555"/>
                </a:solidFill>
                <a:effectLst/>
                <a:latin typeface="Inter"/>
              </a:rPr>
              <a:t>parameters.</a:t>
            </a:r>
          </a:p>
          <a:p>
            <a:endParaRPr lang="en-US" sz="1600" dirty="0"/>
          </a:p>
        </p:txBody>
      </p:sp>
      <p:sp>
        <p:nvSpPr>
          <p:cNvPr id="4" name="Slide Number Placeholder 3">
            <a:extLst>
              <a:ext uri="{FF2B5EF4-FFF2-40B4-BE49-F238E27FC236}">
                <a16:creationId xmlns:a16="http://schemas.microsoft.com/office/drawing/2014/main" id="{462B1E03-C1FE-AD32-FE1A-59CB98FD09F6}"/>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1172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mazon tree boa coiled around branch">
            <a:extLst>
              <a:ext uri="{FF2B5EF4-FFF2-40B4-BE49-F238E27FC236}">
                <a16:creationId xmlns:a16="http://schemas.microsoft.com/office/drawing/2014/main" id="{48775D2E-ABFA-3501-EB09-99DB83627AB9}"/>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4A1B109A-BD79-D99B-76A3-2A92DB1D7E68}"/>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DBSCAN Python Example</a:t>
            </a:r>
          </a:p>
        </p:txBody>
      </p:sp>
      <p:sp>
        <p:nvSpPr>
          <p:cNvPr id="4" name="Slide Number Placeholder 3">
            <a:extLst>
              <a:ext uri="{FF2B5EF4-FFF2-40B4-BE49-F238E27FC236}">
                <a16:creationId xmlns:a16="http://schemas.microsoft.com/office/drawing/2014/main" id="{5883DD18-3266-4798-C763-3728A3903ACE}"/>
              </a:ext>
            </a:extLst>
          </p:cNvPr>
          <p:cNvSpPr>
            <a:spLocks noGrp="1"/>
          </p:cNvSpPr>
          <p:nvPr>
            <p:ph type="sldNum" sz="quarter" idx="12"/>
          </p:nvPr>
        </p:nvSpPr>
        <p:spPr>
          <a:xfrm>
            <a:off x="8803808" y="6214533"/>
            <a:ext cx="2743200" cy="365125"/>
          </a:xfrm>
        </p:spPr>
        <p:txBody>
          <a:bodyPr vert="horz" lIns="91440" tIns="45720" rIns="91440" bIns="45720" rtlCol="0" anchor="ctr">
            <a:normAutofit/>
          </a:bodyPr>
          <a:lstStyle/>
          <a:p>
            <a:pPr defTabSz="457200">
              <a:spcAft>
                <a:spcPts val="600"/>
              </a:spcAft>
            </a:pPr>
            <a:fld id="{3A98EE3D-8CD1-4C3F-BD1C-C98C9596463C}" type="slidenum">
              <a:rPr lang="en-US" kern="1200">
                <a:solidFill>
                  <a:schemeClr val="bg1"/>
                </a:solidFill>
                <a:latin typeface="+mn-lt"/>
                <a:ea typeface="+mn-ea"/>
                <a:cs typeface="+mn-cs"/>
              </a:rPr>
              <a:pPr defTabSz="457200">
                <a:spcAft>
                  <a:spcPts val="600"/>
                </a:spcAft>
              </a:pPr>
              <a:t>13</a:t>
            </a:fld>
            <a:endParaRPr lang="en-US" kern="1200">
              <a:solidFill>
                <a:schemeClr val="bg1"/>
              </a:solidFill>
              <a:latin typeface="+mn-lt"/>
              <a:ea typeface="+mn-ea"/>
              <a:cs typeface="+mn-cs"/>
            </a:endParaRPr>
          </a:p>
        </p:txBody>
      </p:sp>
    </p:spTree>
    <p:extLst>
      <p:ext uri="{BB962C8B-B14F-4D97-AF65-F5344CB8AC3E}">
        <p14:creationId xmlns:p14="http://schemas.microsoft.com/office/powerpoint/2010/main" val="100508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E8EF45-9052-D8A3-4FD9-9FB77C6E89A3}"/>
              </a:ext>
            </a:extLst>
          </p:cNvPr>
          <p:cNvPicPr>
            <a:picLocks noChangeAspect="1"/>
          </p:cNvPicPr>
          <p:nvPr/>
        </p:nvPicPr>
        <p:blipFill rotWithShape="1">
          <a:blip r:embed="rId2"/>
          <a:srcRect b="14773"/>
          <a:stretch/>
        </p:blipFill>
        <p:spPr>
          <a:xfrm>
            <a:off x="-3047" y="10"/>
            <a:ext cx="12191999" cy="6857990"/>
          </a:xfrm>
          <a:prstGeom prst="rect">
            <a:avLst/>
          </a:prstGeom>
        </p:spPr>
      </p:pic>
      <p:sp>
        <p:nvSpPr>
          <p:cNvPr id="5" name="Title 4">
            <a:extLst>
              <a:ext uri="{FF2B5EF4-FFF2-40B4-BE49-F238E27FC236}">
                <a16:creationId xmlns:a16="http://schemas.microsoft.com/office/drawing/2014/main" id="{5FD87214-6689-B641-E4DA-ED9BFE499787}"/>
              </a:ext>
            </a:extLst>
          </p:cNvPr>
          <p:cNvSpPr>
            <a:spLocks noGrp="1"/>
          </p:cNvSpPr>
          <p:nvPr>
            <p:ph type="title"/>
          </p:nvPr>
        </p:nvSpPr>
        <p:spPr>
          <a:xfrm>
            <a:off x="643466" y="3190578"/>
            <a:ext cx="10905059" cy="689040"/>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Appendix</a:t>
            </a:r>
          </a:p>
        </p:txBody>
      </p:sp>
      <p:sp>
        <p:nvSpPr>
          <p:cNvPr id="4" name="Slide Number Placeholder 3">
            <a:extLst>
              <a:ext uri="{FF2B5EF4-FFF2-40B4-BE49-F238E27FC236}">
                <a16:creationId xmlns:a16="http://schemas.microsoft.com/office/drawing/2014/main" id="{71FCA43D-5977-DC19-73D9-C942F8D28B38}"/>
              </a:ext>
            </a:extLst>
          </p:cNvPr>
          <p:cNvSpPr>
            <a:spLocks noGrp="1"/>
          </p:cNvSpPr>
          <p:nvPr>
            <p:ph type="sldNum" sz="quarter" idx="12"/>
          </p:nvPr>
        </p:nvSpPr>
        <p:spPr>
          <a:xfrm>
            <a:off x="8803808" y="6214533"/>
            <a:ext cx="2743200" cy="365125"/>
          </a:xfrm>
        </p:spPr>
        <p:txBody>
          <a:bodyPr vert="horz" lIns="91440" tIns="45720" rIns="91440" bIns="45720" rtlCol="0" anchor="ctr">
            <a:normAutofit/>
          </a:bodyPr>
          <a:lstStyle/>
          <a:p>
            <a:pPr defTabSz="457200">
              <a:spcAft>
                <a:spcPts val="600"/>
              </a:spcAft>
            </a:pPr>
            <a:fld id="{3A98EE3D-8CD1-4C3F-BD1C-C98C9596463C}" type="slidenum">
              <a:rPr lang="en-US" kern="1200">
                <a:solidFill>
                  <a:schemeClr val="bg1"/>
                </a:solidFill>
                <a:latin typeface="+mn-lt"/>
                <a:ea typeface="+mn-ea"/>
                <a:cs typeface="+mn-cs"/>
              </a:rPr>
              <a:pPr defTabSz="457200">
                <a:spcAft>
                  <a:spcPts val="600"/>
                </a:spcAft>
              </a:pPr>
              <a:t>14</a:t>
            </a:fld>
            <a:endParaRPr lang="en-US" kern="1200">
              <a:solidFill>
                <a:schemeClr val="bg1"/>
              </a:solidFill>
              <a:latin typeface="+mn-lt"/>
              <a:ea typeface="+mn-ea"/>
              <a:cs typeface="+mn-cs"/>
            </a:endParaRPr>
          </a:p>
        </p:txBody>
      </p:sp>
    </p:spTree>
    <p:extLst>
      <p:ext uri="{BB962C8B-B14F-4D97-AF65-F5344CB8AC3E}">
        <p14:creationId xmlns:p14="http://schemas.microsoft.com/office/powerpoint/2010/main" val="359898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33F87-653E-F653-166E-8F902E418111}"/>
              </a:ext>
            </a:extLst>
          </p:cNvPr>
          <p:cNvSpPr>
            <a:spLocks noGrp="1"/>
          </p:cNvSpPr>
          <p:nvPr>
            <p:ph type="title"/>
          </p:nvPr>
        </p:nvSpPr>
        <p:spPr/>
        <p:txBody>
          <a:bodyPr>
            <a:normAutofit fontScale="90000"/>
          </a:bodyPr>
          <a:lstStyle/>
          <a:p>
            <a:r>
              <a:rPr lang="en-US" dirty="0"/>
              <a:t>Summary of Selected Clustering Algorithms in Scikit-Learn</a:t>
            </a:r>
          </a:p>
        </p:txBody>
      </p:sp>
      <p:graphicFrame>
        <p:nvGraphicFramePr>
          <p:cNvPr id="5" name="Content Placeholder 4">
            <a:extLst>
              <a:ext uri="{FF2B5EF4-FFF2-40B4-BE49-F238E27FC236}">
                <a16:creationId xmlns:a16="http://schemas.microsoft.com/office/drawing/2014/main" id="{DEBC3C62-6769-D588-8749-6141009B3091}"/>
              </a:ext>
            </a:extLst>
          </p:cNvPr>
          <p:cNvGraphicFramePr>
            <a:graphicFrameLocks noGrp="1"/>
          </p:cNvGraphicFramePr>
          <p:nvPr>
            <p:ph idx="1"/>
          </p:nvPr>
        </p:nvGraphicFramePr>
        <p:xfrm>
          <a:off x="581192" y="1337077"/>
          <a:ext cx="11029615" cy="5438491"/>
        </p:xfrm>
        <a:graphic>
          <a:graphicData uri="http://schemas.openxmlformats.org/drawingml/2006/table">
            <a:tbl>
              <a:tblPr/>
              <a:tblGrid>
                <a:gridCol w="2205923">
                  <a:extLst>
                    <a:ext uri="{9D8B030D-6E8A-4147-A177-3AD203B41FA5}">
                      <a16:colId xmlns:a16="http://schemas.microsoft.com/office/drawing/2014/main" val="2369872536"/>
                    </a:ext>
                  </a:extLst>
                </a:gridCol>
                <a:gridCol w="2205923">
                  <a:extLst>
                    <a:ext uri="{9D8B030D-6E8A-4147-A177-3AD203B41FA5}">
                      <a16:colId xmlns:a16="http://schemas.microsoft.com/office/drawing/2014/main" val="3170778258"/>
                    </a:ext>
                  </a:extLst>
                </a:gridCol>
                <a:gridCol w="2205923">
                  <a:extLst>
                    <a:ext uri="{9D8B030D-6E8A-4147-A177-3AD203B41FA5}">
                      <a16:colId xmlns:a16="http://schemas.microsoft.com/office/drawing/2014/main" val="1794281289"/>
                    </a:ext>
                  </a:extLst>
                </a:gridCol>
                <a:gridCol w="2205923">
                  <a:extLst>
                    <a:ext uri="{9D8B030D-6E8A-4147-A177-3AD203B41FA5}">
                      <a16:colId xmlns:a16="http://schemas.microsoft.com/office/drawing/2014/main" val="1358655875"/>
                    </a:ext>
                  </a:extLst>
                </a:gridCol>
                <a:gridCol w="2205923">
                  <a:extLst>
                    <a:ext uri="{9D8B030D-6E8A-4147-A177-3AD203B41FA5}">
                      <a16:colId xmlns:a16="http://schemas.microsoft.com/office/drawing/2014/main" val="785624641"/>
                    </a:ext>
                  </a:extLst>
                </a:gridCol>
              </a:tblGrid>
              <a:tr h="183795">
                <a:tc>
                  <a:txBody>
                    <a:bodyPr/>
                    <a:lstStyle/>
                    <a:p>
                      <a:pPr algn="l"/>
                      <a:r>
                        <a:rPr lang="en-US" sz="1400" b="1">
                          <a:effectLst/>
                        </a:rPr>
                        <a:t>Method name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pPr algn="l"/>
                      <a:r>
                        <a:rPr lang="en-US" sz="1400" b="1">
                          <a:effectLst/>
                        </a:rPr>
                        <a:t>Parameters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pPr algn="l"/>
                      <a:r>
                        <a:rPr lang="en-US" sz="1400" b="1">
                          <a:effectLst/>
                        </a:rPr>
                        <a:t>Scalability</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pPr algn="l"/>
                      <a:r>
                        <a:rPr lang="en-US" sz="1400" b="1">
                          <a:effectLst/>
                        </a:rPr>
                        <a:t>Usecase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pPr algn="l"/>
                      <a:r>
                        <a:rPr lang="en-US" sz="1400" b="1" dirty="0">
                          <a:effectLst/>
                        </a:rPr>
                        <a:t>Geometry (metric used)</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1042661606"/>
                  </a:ext>
                </a:extLst>
              </a:tr>
              <a:tr h="506528">
                <a:tc>
                  <a:txBody>
                    <a:bodyPr/>
                    <a:lstStyle/>
                    <a:p>
                      <a:r>
                        <a:rPr lang="en-US" sz="1400" u="none" strike="noStrike" dirty="0">
                          <a:solidFill>
                            <a:srgbClr val="2878A2"/>
                          </a:solidFill>
                          <a:effectLst/>
                          <a:hlinkClick r:id="rId2"/>
                        </a:rPr>
                        <a:t>K-Means</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number of 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Very large n_samples, medium n_clusters with </a:t>
                      </a:r>
                      <a:r>
                        <a:rPr lang="en-US" sz="1200" u="none" strike="noStrike">
                          <a:solidFill>
                            <a:srgbClr val="2878A2"/>
                          </a:solidFill>
                          <a:effectLst/>
                          <a:hlinkClick r:id="rId3"/>
                        </a:rPr>
                        <a:t>MiniBatch code</a:t>
                      </a:r>
                      <a:endParaRPr lang="en-US" sz="120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General-purpose, even cluster size, flat geometry, not too many clusters, inductive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dirty="0">
                          <a:effectLst/>
                        </a:rPr>
                        <a:t>Distances between points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extLst>
                  <a:ext uri="{0D108BD9-81ED-4DB2-BD59-A6C34878D82A}">
                    <a16:rowId xmlns:a16="http://schemas.microsoft.com/office/drawing/2014/main" val="1699555498"/>
                  </a:ext>
                </a:extLst>
              </a:tr>
              <a:tr h="345162">
                <a:tc>
                  <a:txBody>
                    <a:bodyPr/>
                    <a:lstStyle/>
                    <a:p>
                      <a:r>
                        <a:rPr lang="en-US" sz="1400" u="none" strike="noStrike" dirty="0">
                          <a:solidFill>
                            <a:srgbClr val="2878A2"/>
                          </a:solidFill>
                          <a:effectLst/>
                          <a:hlinkClick r:id="rId4"/>
                        </a:rPr>
                        <a:t>Affinity propagation</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damping, sample preference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Not scalable with n_samples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Many clusters, uneven cluster size, non-flat geometry, inductive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Graph distance (e.g., nearest-neighbor graph)</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58831123"/>
                  </a:ext>
                </a:extLst>
              </a:tr>
              <a:tr h="345162">
                <a:tc>
                  <a:txBody>
                    <a:bodyPr/>
                    <a:lstStyle/>
                    <a:p>
                      <a:r>
                        <a:rPr lang="en-US" sz="1400" u="none" strike="noStrike" dirty="0">
                          <a:solidFill>
                            <a:srgbClr val="2878A2"/>
                          </a:solidFill>
                          <a:effectLst/>
                          <a:hlinkClick r:id="rId5"/>
                        </a:rPr>
                        <a:t>Mean-shift</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bandwidth</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Not scalable with n_samples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Many clusters, uneven cluster size, non-flat geometry, inductive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Distances between points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2525018880"/>
                  </a:ext>
                </a:extLst>
              </a:tr>
              <a:tr h="345162">
                <a:tc>
                  <a:txBody>
                    <a:bodyPr/>
                    <a:lstStyle/>
                    <a:p>
                      <a:r>
                        <a:rPr lang="en-US" sz="1400" u="none" strike="noStrike" dirty="0">
                          <a:solidFill>
                            <a:srgbClr val="2878A2"/>
                          </a:solidFill>
                          <a:effectLst/>
                          <a:hlinkClick r:id="rId6"/>
                        </a:rPr>
                        <a:t>Spectral clustering</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number of 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Medium n_samples, small n_clusters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Few clusters, even cluster size, non-flat geometry, transductive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Graph distance (e.g., nearest-neighbor graph)</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708744"/>
                  </a:ext>
                </a:extLst>
              </a:tr>
              <a:tr h="506528">
                <a:tc>
                  <a:txBody>
                    <a:bodyPr/>
                    <a:lstStyle/>
                    <a:p>
                      <a:r>
                        <a:rPr lang="en-US" sz="1400" u="none" strike="noStrike" dirty="0">
                          <a:solidFill>
                            <a:srgbClr val="2878A2"/>
                          </a:solidFill>
                          <a:effectLst/>
                          <a:hlinkClick r:id="rId7"/>
                        </a:rPr>
                        <a:t>Ward hierarchical clustering</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number of clusters or distance threshold</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Large n_samples and n_clusters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Many clusters, possibly connectivity constraints, transductive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Distances between points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2407719236"/>
                  </a:ext>
                </a:extLst>
              </a:tr>
              <a:tr h="667895">
                <a:tc>
                  <a:txBody>
                    <a:bodyPr/>
                    <a:lstStyle/>
                    <a:p>
                      <a:r>
                        <a:rPr lang="en-US" sz="1400" u="none" strike="noStrike" dirty="0">
                          <a:solidFill>
                            <a:srgbClr val="2878A2"/>
                          </a:solidFill>
                          <a:effectLst/>
                          <a:hlinkClick r:id="rId7"/>
                        </a:rPr>
                        <a:t>Agglomerative clustering</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number of clusters or distance threshold, linkage type, distance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Large n_samples and n_clusters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dirty="0">
                          <a:effectLst/>
                        </a:rPr>
                        <a:t>Many clusters, possibly connectivity constraints, non-Euclidean distances, </a:t>
                      </a:r>
                      <a:r>
                        <a:rPr lang="en-US" sz="1200" dirty="0" err="1">
                          <a:effectLst/>
                        </a:rPr>
                        <a:t>transductive</a:t>
                      </a:r>
                      <a:endParaRPr lang="en-US" sz="12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dirty="0">
                          <a:effectLst/>
                        </a:rPr>
                        <a:t>Any pairwise distance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extLst>
                  <a:ext uri="{0D108BD9-81ED-4DB2-BD59-A6C34878D82A}">
                    <a16:rowId xmlns:a16="http://schemas.microsoft.com/office/drawing/2014/main" val="3505537497"/>
                  </a:ext>
                </a:extLst>
              </a:tr>
              <a:tr h="506528">
                <a:tc>
                  <a:txBody>
                    <a:bodyPr/>
                    <a:lstStyle/>
                    <a:p>
                      <a:r>
                        <a:rPr lang="en-US" sz="1400" u="none" strike="noStrike" dirty="0">
                          <a:solidFill>
                            <a:srgbClr val="2878A2"/>
                          </a:solidFill>
                          <a:effectLst/>
                          <a:hlinkClick r:id="rId8"/>
                        </a:rPr>
                        <a:t>DBSCAN</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neighborhood size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Very large n_samples, medium n_clusters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a:effectLst/>
                        </a:rPr>
                        <a:t>Non-flat geometry, uneven cluster sizes, outlier removal, transductive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tc>
                  <a:txBody>
                    <a:bodyPr/>
                    <a:lstStyle/>
                    <a:p>
                      <a:r>
                        <a:rPr lang="en-US" sz="1200" dirty="0">
                          <a:effectLst/>
                        </a:rPr>
                        <a:t>Distances between nearest points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00"/>
                    </a:solidFill>
                  </a:tcPr>
                </a:tc>
                <a:extLst>
                  <a:ext uri="{0D108BD9-81ED-4DB2-BD59-A6C34878D82A}">
                    <a16:rowId xmlns:a16="http://schemas.microsoft.com/office/drawing/2014/main" val="1416535975"/>
                  </a:ext>
                </a:extLst>
              </a:tr>
              <a:tr h="667895">
                <a:tc>
                  <a:txBody>
                    <a:bodyPr/>
                    <a:lstStyle/>
                    <a:p>
                      <a:r>
                        <a:rPr lang="en-US" sz="1400" u="none" strike="noStrike" dirty="0">
                          <a:solidFill>
                            <a:srgbClr val="2878A2"/>
                          </a:solidFill>
                          <a:effectLst/>
                          <a:hlinkClick r:id="rId9"/>
                        </a:rPr>
                        <a:t>HDBSCAN</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minimum cluster membership, minimum point neighbors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large n_samples, medium n_clusters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Non-flat geometry, uneven cluster sizes, outlier removal, </a:t>
                      </a:r>
                      <a:r>
                        <a:rPr lang="en-US" sz="1200" dirty="0" err="1">
                          <a:effectLst/>
                        </a:rPr>
                        <a:t>transductive</a:t>
                      </a:r>
                      <a:r>
                        <a:rPr lang="en-US" sz="1200" dirty="0">
                          <a:effectLst/>
                        </a:rPr>
                        <a:t>, hierarchical, variable cluster density</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a:effectLst/>
                        </a:rPr>
                        <a:t>Distances between nearest points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62008143"/>
                  </a:ext>
                </a:extLst>
              </a:tr>
              <a:tr h="398951">
                <a:tc>
                  <a:txBody>
                    <a:bodyPr/>
                    <a:lstStyle/>
                    <a:p>
                      <a:r>
                        <a:rPr lang="en-US" sz="1600" u="none" strike="noStrike" dirty="0">
                          <a:solidFill>
                            <a:srgbClr val="2878A2"/>
                          </a:solidFill>
                          <a:effectLst/>
                          <a:hlinkClick r:id="rId10"/>
                        </a:rPr>
                        <a:t>Gaussian mixtures</a:t>
                      </a:r>
                      <a:endParaRPr lang="en-US" sz="16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many</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Not scalable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Flat geometry, good for density estimation, inductive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200" dirty="0">
                          <a:effectLst/>
                        </a:rPr>
                        <a:t>Mahalanobis distances to centers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3901338"/>
                  </a:ext>
                </a:extLst>
              </a:tr>
              <a:tr h="345162">
                <a:tc>
                  <a:txBody>
                    <a:bodyPr/>
                    <a:lstStyle/>
                    <a:p>
                      <a:r>
                        <a:rPr lang="en-US" sz="1400" u="none" strike="noStrike" dirty="0">
                          <a:solidFill>
                            <a:srgbClr val="2878A2"/>
                          </a:solidFill>
                          <a:effectLst/>
                          <a:hlinkClick r:id="rId11"/>
                        </a:rPr>
                        <a:t>BIRCH</a:t>
                      </a:r>
                      <a:endParaRPr lang="en-US" sz="1400" dirty="0">
                        <a:effectLst/>
                      </a:endParaRP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branching factor, threshold, optional global clusterer.</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Large n_clusters and n_samples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a:effectLst/>
                        </a:rPr>
                        <a:t>Large dataset, outlier removal, data reduction, inductive</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tc>
                  <a:txBody>
                    <a:bodyPr/>
                    <a:lstStyle/>
                    <a:p>
                      <a:r>
                        <a:rPr lang="en-US" sz="1200" dirty="0">
                          <a:effectLst/>
                        </a:rPr>
                        <a:t>Euclidean distance between points</a:t>
                      </a:r>
                    </a:p>
                  </a:txBody>
                  <a:tcPr marL="25418" marR="25418" marT="12709" marB="12709"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0F7FA"/>
                    </a:solidFill>
                  </a:tcPr>
                </a:tc>
                <a:extLst>
                  <a:ext uri="{0D108BD9-81ED-4DB2-BD59-A6C34878D82A}">
                    <a16:rowId xmlns:a16="http://schemas.microsoft.com/office/drawing/2014/main" val="262503065"/>
                  </a:ext>
                </a:extLst>
              </a:tr>
            </a:tbl>
          </a:graphicData>
        </a:graphic>
      </p:graphicFrame>
      <p:sp>
        <p:nvSpPr>
          <p:cNvPr id="4" name="Slide Number Placeholder 3">
            <a:extLst>
              <a:ext uri="{FF2B5EF4-FFF2-40B4-BE49-F238E27FC236}">
                <a16:creationId xmlns:a16="http://schemas.microsoft.com/office/drawing/2014/main" id="{20D397C8-57BA-6117-7088-2517206B0DE7}"/>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027039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a16="http://schemas.microsoft.com/office/drawing/2014/main" id="{276EA8CE-C15A-444C-A2C8-DBC08BB426C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9440">
              <a:spcBef>
                <a:spcPct val="20000"/>
              </a:spcBef>
              <a:buChar char="•"/>
              <a:defRPr sz="1905">
                <a:solidFill>
                  <a:schemeClr val="tx1"/>
                </a:solidFill>
                <a:latin typeface="Tahoma" panose="020B0604030504040204" pitchFamily="34" charset="0"/>
              </a:defRPr>
            </a:lvl1pPr>
            <a:lvl2pPr marL="505355" indent="-194367" defTabSz="709440">
              <a:spcBef>
                <a:spcPct val="20000"/>
              </a:spcBef>
              <a:buChar char="–"/>
              <a:defRPr sz="1632">
                <a:solidFill>
                  <a:schemeClr val="tx1"/>
                </a:solidFill>
                <a:latin typeface="Tahoma" panose="020B0604030504040204" pitchFamily="34" charset="0"/>
              </a:defRPr>
            </a:lvl2pPr>
            <a:lvl3pPr marL="777469" indent="-155494" defTabSz="709440">
              <a:spcBef>
                <a:spcPct val="20000"/>
              </a:spcBef>
              <a:buChar char="•"/>
              <a:defRPr sz="1360">
                <a:solidFill>
                  <a:schemeClr val="tx1"/>
                </a:solidFill>
                <a:latin typeface="Tahoma" panose="020B0604030504040204" pitchFamily="34" charset="0"/>
              </a:defRPr>
            </a:lvl3pPr>
            <a:lvl4pPr marL="1088456" indent="-155494" defTabSz="709440">
              <a:spcBef>
                <a:spcPct val="20000"/>
              </a:spcBef>
              <a:buChar char="–"/>
              <a:defRPr sz="1360">
                <a:solidFill>
                  <a:schemeClr val="tx1"/>
                </a:solidFill>
                <a:latin typeface="Tahoma" panose="020B0604030504040204" pitchFamily="34" charset="0"/>
              </a:defRPr>
            </a:lvl4pPr>
            <a:lvl5pPr marL="1399443" indent="-155494" defTabSz="709440">
              <a:spcBef>
                <a:spcPct val="20000"/>
              </a:spcBef>
              <a:buChar char="»"/>
              <a:defRPr sz="1088">
                <a:solidFill>
                  <a:schemeClr val="tx1"/>
                </a:solidFill>
                <a:latin typeface="Tahoma" panose="020B0604030504040204" pitchFamily="34" charset="0"/>
              </a:defRPr>
            </a:lvl5pPr>
            <a:lvl6pPr marL="1710431" indent="-155494" defTabSz="709440" eaLnBrk="0" fontAlgn="base" hangingPunct="0">
              <a:spcBef>
                <a:spcPct val="20000"/>
              </a:spcBef>
              <a:spcAft>
                <a:spcPct val="0"/>
              </a:spcAft>
              <a:buChar char="»"/>
              <a:defRPr sz="1088">
                <a:solidFill>
                  <a:schemeClr val="tx1"/>
                </a:solidFill>
                <a:latin typeface="Tahoma" panose="020B0604030504040204" pitchFamily="34" charset="0"/>
              </a:defRPr>
            </a:lvl6pPr>
            <a:lvl7pPr marL="2021418" indent="-155494" defTabSz="709440" eaLnBrk="0" fontAlgn="base" hangingPunct="0">
              <a:spcBef>
                <a:spcPct val="20000"/>
              </a:spcBef>
              <a:spcAft>
                <a:spcPct val="0"/>
              </a:spcAft>
              <a:buChar char="»"/>
              <a:defRPr sz="1088">
                <a:solidFill>
                  <a:schemeClr val="tx1"/>
                </a:solidFill>
                <a:latin typeface="Tahoma" panose="020B0604030504040204" pitchFamily="34" charset="0"/>
              </a:defRPr>
            </a:lvl7pPr>
            <a:lvl8pPr marL="2332406" indent="-155494" defTabSz="709440" eaLnBrk="0" fontAlgn="base" hangingPunct="0">
              <a:spcBef>
                <a:spcPct val="20000"/>
              </a:spcBef>
              <a:spcAft>
                <a:spcPct val="0"/>
              </a:spcAft>
              <a:buChar char="»"/>
              <a:defRPr sz="1088">
                <a:solidFill>
                  <a:schemeClr val="tx1"/>
                </a:solidFill>
                <a:latin typeface="Tahoma" panose="020B0604030504040204" pitchFamily="34" charset="0"/>
              </a:defRPr>
            </a:lvl8pPr>
            <a:lvl9pPr marL="2643393" indent="-155494" defTabSz="709440" eaLnBrk="0" fontAlgn="base" hangingPunct="0">
              <a:spcBef>
                <a:spcPct val="20000"/>
              </a:spcBef>
              <a:spcAft>
                <a:spcPct val="0"/>
              </a:spcAft>
              <a:buChar char="»"/>
              <a:defRPr sz="1088">
                <a:solidFill>
                  <a:schemeClr val="tx1"/>
                </a:solidFill>
                <a:latin typeface="Tahoma" panose="020B0604030504040204" pitchFamily="34" charset="0"/>
              </a:defRPr>
            </a:lvl9pPr>
          </a:lstStyle>
          <a:p>
            <a:pPr>
              <a:spcBef>
                <a:spcPct val="0"/>
              </a:spcBef>
              <a:buFontTx/>
              <a:buNone/>
            </a:pPr>
            <a:fld id="{3A4340FF-4786-FF4B-BCE7-32C7955D50FD}" type="slidenum">
              <a:rPr lang="en-GB" altLang="en-US" sz="1088">
                <a:latin typeface="Arial" panose="020B0604020202020204" pitchFamily="34" charset="0"/>
              </a:rPr>
              <a:pPr>
                <a:spcBef>
                  <a:spcPct val="0"/>
                </a:spcBef>
                <a:buFontTx/>
                <a:buNone/>
              </a:pPr>
              <a:t>16</a:t>
            </a:fld>
            <a:endParaRPr lang="en-GB" altLang="en-US" sz="1088">
              <a:latin typeface="Arial" panose="020B0604020202020204" pitchFamily="34" charset="0"/>
            </a:endParaRPr>
          </a:p>
        </p:txBody>
      </p:sp>
      <p:sp>
        <p:nvSpPr>
          <p:cNvPr id="15363" name="Rectangle 2">
            <a:extLst>
              <a:ext uri="{FF2B5EF4-FFF2-40B4-BE49-F238E27FC236}">
                <a16:creationId xmlns:a16="http://schemas.microsoft.com/office/drawing/2014/main" id="{E0577DB5-EE02-BB41-A082-8061FDE386EE}"/>
              </a:ext>
            </a:extLst>
          </p:cNvPr>
          <p:cNvSpPr>
            <a:spLocks noGrp="1" noChangeArrowheads="1"/>
          </p:cNvSpPr>
          <p:nvPr>
            <p:ph type="title"/>
          </p:nvPr>
        </p:nvSpPr>
        <p:spPr>
          <a:xfrm>
            <a:off x="428512" y="799076"/>
            <a:ext cx="6738139" cy="546934"/>
          </a:xfrm>
        </p:spPr>
        <p:txBody>
          <a:bodyPr/>
          <a:lstStyle/>
          <a:p>
            <a:pPr eaLnBrk="1" hangingPunct="1"/>
            <a:r>
              <a:rPr lang="en-US" altLang="en-US" b="0" dirty="0"/>
              <a:t>Distance Measures</a:t>
            </a:r>
          </a:p>
        </p:txBody>
      </p:sp>
      <p:sp>
        <p:nvSpPr>
          <p:cNvPr id="15364" name="Rectangle 3">
            <a:extLst>
              <a:ext uri="{FF2B5EF4-FFF2-40B4-BE49-F238E27FC236}">
                <a16:creationId xmlns:a16="http://schemas.microsoft.com/office/drawing/2014/main" id="{1B39470C-E1DA-0E43-91DE-92ED4B7DEA07}"/>
              </a:ext>
            </a:extLst>
          </p:cNvPr>
          <p:cNvSpPr>
            <a:spLocks noGrp="1" noChangeArrowheads="1"/>
          </p:cNvSpPr>
          <p:nvPr>
            <p:ph type="body" idx="1"/>
          </p:nvPr>
        </p:nvSpPr>
        <p:spPr>
          <a:xfrm>
            <a:off x="2726930" y="1637023"/>
            <a:ext cx="6797530" cy="3887388"/>
          </a:xfrm>
        </p:spPr>
        <p:txBody>
          <a:bodyPr>
            <a:normAutofit lnSpcReduction="10000"/>
          </a:bodyPr>
          <a:lstStyle/>
          <a:p>
            <a:pPr marL="362819" indent="-362819"/>
            <a:r>
              <a:rPr lang="en-US" altLang="en-US" dirty="0">
                <a:hlinkClick r:id="rId3"/>
              </a:rPr>
              <a:t>Minkowski Distance</a:t>
            </a:r>
            <a:r>
              <a:rPr lang="en-US" altLang="en-US" dirty="0"/>
              <a:t> (</a:t>
            </a:r>
            <a:r>
              <a:rPr lang="en-US" altLang="en-US" sz="1360" dirty="0">
                <a:solidFill>
                  <a:srgbClr val="0070C0"/>
                </a:solidFill>
              </a:rPr>
              <a:t>http://</a:t>
            </a:r>
            <a:r>
              <a:rPr lang="en-US" altLang="en-US" sz="1360" dirty="0" err="1">
                <a:solidFill>
                  <a:srgbClr val="0070C0"/>
                </a:solidFill>
              </a:rPr>
              <a:t>en.wikipedia.org</a:t>
            </a:r>
            <a:r>
              <a:rPr lang="en-US" altLang="en-US" sz="1360" dirty="0">
                <a:solidFill>
                  <a:srgbClr val="0070C0"/>
                </a:solidFill>
              </a:rPr>
              <a:t>/wiki/</a:t>
            </a:r>
            <a:r>
              <a:rPr lang="en-US" altLang="en-US" sz="1360" dirty="0" err="1">
                <a:solidFill>
                  <a:srgbClr val="0070C0"/>
                </a:solidFill>
              </a:rPr>
              <a:t>Minkowski_distance</a:t>
            </a:r>
            <a:r>
              <a:rPr lang="en-US" altLang="en-US" dirty="0"/>
              <a:t>)</a:t>
            </a:r>
          </a:p>
          <a:p>
            <a:pPr marL="666248" lvl="1" indent="-310987">
              <a:buNone/>
            </a:pPr>
            <a:r>
              <a:rPr lang="en-US" altLang="en-US" dirty="0"/>
              <a:t>  For </a:t>
            </a:r>
          </a:p>
          <a:p>
            <a:pPr marL="666248" lvl="1" indent="-310987">
              <a:buNone/>
            </a:pPr>
            <a:endParaRPr lang="en-US" altLang="en-US" dirty="0"/>
          </a:p>
          <a:p>
            <a:pPr marL="666248" lvl="1" indent="-310987">
              <a:buNone/>
            </a:pPr>
            <a:endParaRPr lang="en-US" altLang="en-US" dirty="0"/>
          </a:p>
          <a:p>
            <a:pPr marL="666248" lvl="1" indent="-310987">
              <a:lnSpc>
                <a:spcPct val="120000"/>
              </a:lnSpc>
            </a:pPr>
            <a:r>
              <a:rPr lang="en-US" altLang="en-US" i="1" dirty="0">
                <a:latin typeface="Palatino Linotype" panose="02040502050505030304" pitchFamily="18" charset="0"/>
                <a:ea typeface="Times New Roman" panose="02020603050405020304" pitchFamily="18" charset="0"/>
                <a:cs typeface="Times New Roman" panose="02020603050405020304" pitchFamily="18" charset="0"/>
              </a:rPr>
              <a:t>p = 1</a:t>
            </a:r>
            <a:r>
              <a:rPr lang="en-US" altLang="en-US" dirty="0">
                <a:ea typeface="Times New Roman" panose="02020603050405020304" pitchFamily="18" charset="0"/>
                <a:cs typeface="Times New Roman" panose="02020603050405020304" pitchFamily="18" charset="0"/>
              </a:rPr>
              <a:t>: Manhattan (city block) distance</a:t>
            </a:r>
          </a:p>
          <a:p>
            <a:pPr marL="666248" lvl="1" indent="-310987">
              <a:lnSpc>
                <a:spcPct val="120000"/>
              </a:lnSpc>
            </a:pPr>
            <a:endParaRPr lang="en-US" altLang="en-US" dirty="0">
              <a:ea typeface="Times New Roman" panose="02020603050405020304" pitchFamily="18" charset="0"/>
              <a:cs typeface="Times New Roman" panose="02020603050405020304" pitchFamily="18" charset="0"/>
            </a:endParaRPr>
          </a:p>
          <a:p>
            <a:pPr marL="666248" lvl="1" indent="-310987">
              <a:lnSpc>
                <a:spcPct val="120000"/>
              </a:lnSpc>
            </a:pPr>
            <a:r>
              <a:rPr lang="en-US" altLang="en-US" i="1" dirty="0">
                <a:latin typeface="Palatino Linotype" panose="02040502050505030304" pitchFamily="18" charset="0"/>
                <a:ea typeface="Times New Roman" panose="02020603050405020304" pitchFamily="18" charset="0"/>
                <a:cs typeface="Times New Roman" panose="02020603050405020304" pitchFamily="18" charset="0"/>
              </a:rPr>
              <a:t>p = 2</a:t>
            </a:r>
            <a:r>
              <a:rPr lang="en-US" altLang="en-US" dirty="0">
                <a:ea typeface="Times New Roman" panose="02020603050405020304" pitchFamily="18" charset="0"/>
                <a:cs typeface="Times New Roman" panose="02020603050405020304" pitchFamily="18" charset="0"/>
              </a:rPr>
              <a:t>: Euclidean distance</a:t>
            </a:r>
          </a:p>
          <a:p>
            <a:pPr marL="666248" lvl="1" indent="-310987">
              <a:lnSpc>
                <a:spcPct val="140000"/>
              </a:lnSpc>
            </a:pPr>
            <a:endParaRPr lang="en-US" altLang="en-US" dirty="0">
              <a:ea typeface="Times New Roman" panose="02020603050405020304" pitchFamily="18" charset="0"/>
              <a:cs typeface="Times New Roman" panose="02020603050405020304" pitchFamily="18" charset="0"/>
            </a:endParaRPr>
          </a:p>
          <a:p>
            <a:pPr marL="666248" lvl="1" indent="-310987">
              <a:lnSpc>
                <a:spcPct val="120000"/>
              </a:lnSpc>
            </a:pPr>
            <a:r>
              <a:rPr lang="en-US" altLang="en-US" dirty="0">
                <a:ea typeface="Times New Roman" panose="02020603050405020304" pitchFamily="18" charset="0"/>
                <a:cs typeface="Times New Roman" panose="02020603050405020304" pitchFamily="18" charset="0"/>
              </a:rPr>
              <a:t>Do not confuse </a:t>
            </a:r>
            <a:r>
              <a:rPr lang="en-US" altLang="en-US" i="1" dirty="0">
                <a:latin typeface="Palatino Linotype" panose="02040502050505030304" pitchFamily="18" charset="0"/>
                <a:ea typeface="Times New Roman" panose="02020603050405020304" pitchFamily="18" charset="0"/>
                <a:cs typeface="Times New Roman" panose="02020603050405020304" pitchFamily="18" charset="0"/>
              </a:rPr>
              <a:t>p</a:t>
            </a:r>
            <a:r>
              <a:rPr lang="en-US" altLang="en-US" dirty="0">
                <a:ea typeface="Times New Roman" panose="02020603050405020304" pitchFamily="18" charset="0"/>
                <a:cs typeface="Times New Roman" panose="02020603050405020304" pitchFamily="18" charset="0"/>
              </a:rPr>
              <a:t> with </a:t>
            </a:r>
            <a:r>
              <a:rPr lang="en-US" altLang="en-US" i="1" dirty="0">
                <a:latin typeface="Palatino Linotype" panose="02040502050505030304" pitchFamily="18" charset="0"/>
                <a:ea typeface="Times New Roman" panose="02020603050405020304" pitchFamily="18" charset="0"/>
                <a:cs typeface="Times New Roman" panose="02020603050405020304" pitchFamily="18" charset="0"/>
              </a:rPr>
              <a:t>n</a:t>
            </a:r>
            <a:r>
              <a:rPr lang="en-US" altLang="en-US" dirty="0">
                <a:ea typeface="Times New Roman" panose="02020603050405020304" pitchFamily="18" charset="0"/>
                <a:cs typeface="Times New Roman" panose="02020603050405020304" pitchFamily="18" charset="0"/>
              </a:rPr>
              <a:t>, i.e., all these distances are defined based on all numbers of features (dimensions).  </a:t>
            </a:r>
          </a:p>
          <a:p>
            <a:pPr marL="666248" lvl="1" indent="-310987">
              <a:lnSpc>
                <a:spcPct val="120000"/>
              </a:lnSpc>
            </a:pPr>
            <a:r>
              <a:rPr lang="en-US" altLang="en-US" dirty="0">
                <a:ea typeface="Times New Roman" panose="02020603050405020304" pitchFamily="18" charset="0"/>
                <a:cs typeface="Times New Roman" panose="02020603050405020304" pitchFamily="18" charset="0"/>
              </a:rPr>
              <a:t>A generic measure: use appropriate </a:t>
            </a:r>
            <a:r>
              <a:rPr lang="en-US" altLang="en-US" i="1" dirty="0">
                <a:latin typeface="Palatino Linotype" panose="02040502050505030304" pitchFamily="18" charset="0"/>
                <a:ea typeface="Times New Roman" panose="02020603050405020304" pitchFamily="18" charset="0"/>
                <a:cs typeface="Times New Roman" panose="02020603050405020304" pitchFamily="18" charset="0"/>
              </a:rPr>
              <a:t>p</a:t>
            </a:r>
            <a:r>
              <a:rPr lang="en-US" altLang="en-US" dirty="0">
                <a:ea typeface="Times New Roman" panose="02020603050405020304" pitchFamily="18" charset="0"/>
                <a:cs typeface="Times New Roman" panose="02020603050405020304" pitchFamily="18" charset="0"/>
              </a:rPr>
              <a:t> in different applications</a:t>
            </a:r>
          </a:p>
          <a:p>
            <a:pPr marL="968597" lvl="2" indent="-259156">
              <a:lnSpc>
                <a:spcPct val="140000"/>
              </a:lnSpc>
              <a:buNone/>
            </a:pPr>
            <a:endParaRPr lang="en-US" altLang="en-US" dirty="0"/>
          </a:p>
        </p:txBody>
      </p:sp>
      <p:graphicFrame>
        <p:nvGraphicFramePr>
          <p:cNvPr id="15365" name="Object 5">
            <a:extLst>
              <a:ext uri="{FF2B5EF4-FFF2-40B4-BE49-F238E27FC236}">
                <a16:creationId xmlns:a16="http://schemas.microsoft.com/office/drawing/2014/main" id="{64639541-72E4-B344-904C-1C557CE84E13}"/>
              </a:ext>
            </a:extLst>
          </p:cNvPr>
          <p:cNvGraphicFramePr>
            <a:graphicFrameLocks noChangeAspect="1"/>
          </p:cNvGraphicFramePr>
          <p:nvPr/>
        </p:nvGraphicFramePr>
        <p:xfrm>
          <a:off x="3499550" y="2446356"/>
          <a:ext cx="5252293" cy="464327"/>
        </p:xfrm>
        <a:graphic>
          <a:graphicData uri="http://schemas.openxmlformats.org/presentationml/2006/ole">
            <mc:AlternateContent xmlns:mc="http://schemas.openxmlformats.org/markup-compatibility/2006">
              <mc:Choice xmlns:v="urn:schemas-microsoft-com:vml" Requires="v">
                <p:oleObj name="Equation" r:id="rId4" imgW="79870300" imgH="7607300" progId="Equation.3">
                  <p:embed/>
                </p:oleObj>
              </mc:Choice>
              <mc:Fallback>
                <p:oleObj name="Equation" r:id="rId4" imgW="79870300" imgH="7607300" progId="Equation.3">
                  <p:embed/>
                  <p:pic>
                    <p:nvPicPr>
                      <p:cNvPr id="15365" name="Object 5">
                        <a:extLst>
                          <a:ext uri="{FF2B5EF4-FFF2-40B4-BE49-F238E27FC236}">
                            <a16:creationId xmlns:a16="http://schemas.microsoft.com/office/drawing/2014/main" id="{64639541-72E4-B344-904C-1C557CE84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9550" y="2446356"/>
                        <a:ext cx="5252293" cy="464327"/>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6" name="Object 9">
            <a:extLst>
              <a:ext uri="{FF2B5EF4-FFF2-40B4-BE49-F238E27FC236}">
                <a16:creationId xmlns:a16="http://schemas.microsoft.com/office/drawing/2014/main" id="{5ECC4FF9-F473-5845-A2BA-491507E3A330}"/>
              </a:ext>
            </a:extLst>
          </p:cNvPr>
          <p:cNvGraphicFramePr>
            <a:graphicFrameLocks noChangeAspect="1"/>
          </p:cNvGraphicFramePr>
          <p:nvPr/>
        </p:nvGraphicFramePr>
        <p:xfrm>
          <a:off x="3644787" y="2154263"/>
          <a:ext cx="3436019" cy="295873"/>
        </p:xfrm>
        <a:graphic>
          <a:graphicData uri="http://schemas.openxmlformats.org/presentationml/2006/ole">
            <mc:AlternateContent xmlns:mc="http://schemas.openxmlformats.org/markup-compatibility/2006">
              <mc:Choice xmlns:v="urn:schemas-microsoft-com:vml" Requires="v">
                <p:oleObj name="Equation" r:id="rId6" imgW="57632600" imgH="4978400" progId="Equation.3">
                  <p:embed/>
                </p:oleObj>
              </mc:Choice>
              <mc:Fallback>
                <p:oleObj name="Equation" r:id="rId6" imgW="57632600" imgH="4978400" progId="Equation.3">
                  <p:embed/>
                  <p:pic>
                    <p:nvPicPr>
                      <p:cNvPr id="15366" name="Object 9">
                        <a:extLst>
                          <a:ext uri="{FF2B5EF4-FFF2-40B4-BE49-F238E27FC236}">
                            <a16:creationId xmlns:a16="http://schemas.microsoft.com/office/drawing/2014/main" id="{5ECC4FF9-F473-5845-A2BA-491507E3A3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44787" y="2154263"/>
                        <a:ext cx="3436019" cy="295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7" name="Object 10">
            <a:extLst>
              <a:ext uri="{FF2B5EF4-FFF2-40B4-BE49-F238E27FC236}">
                <a16:creationId xmlns:a16="http://schemas.microsoft.com/office/drawing/2014/main" id="{D44B704C-9B99-AB4A-88CC-FD388C14A692}"/>
              </a:ext>
            </a:extLst>
          </p:cNvPr>
          <p:cNvGraphicFramePr>
            <a:graphicFrameLocks noChangeAspect="1"/>
          </p:cNvGraphicFramePr>
          <p:nvPr/>
        </p:nvGraphicFramePr>
        <p:xfrm>
          <a:off x="4037844" y="3277284"/>
          <a:ext cx="4116312" cy="303433"/>
        </p:xfrm>
        <a:graphic>
          <a:graphicData uri="http://schemas.openxmlformats.org/presentationml/2006/ole">
            <mc:AlternateContent xmlns:mc="http://schemas.openxmlformats.org/markup-compatibility/2006">
              <mc:Choice xmlns:v="urn:schemas-microsoft-com:vml" Requires="v">
                <p:oleObj name="Equation" r:id="rId8" imgW="62611000" imgH="4978400" progId="Equation.3">
                  <p:embed/>
                </p:oleObj>
              </mc:Choice>
              <mc:Fallback>
                <p:oleObj name="Equation" r:id="rId8" imgW="62611000" imgH="4978400" progId="Equation.3">
                  <p:embed/>
                  <p:pic>
                    <p:nvPicPr>
                      <p:cNvPr id="15367" name="Object 10">
                        <a:extLst>
                          <a:ext uri="{FF2B5EF4-FFF2-40B4-BE49-F238E27FC236}">
                            <a16:creationId xmlns:a16="http://schemas.microsoft.com/office/drawing/2014/main" id="{D44B704C-9B99-AB4A-88CC-FD388C14A6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7844" y="3277284"/>
                        <a:ext cx="4116312" cy="303433"/>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8" name="Object 11">
            <a:extLst>
              <a:ext uri="{FF2B5EF4-FFF2-40B4-BE49-F238E27FC236}">
                <a16:creationId xmlns:a16="http://schemas.microsoft.com/office/drawing/2014/main" id="{AA7D86DE-7E01-4446-88B1-3AD2712E3EF7}"/>
              </a:ext>
            </a:extLst>
          </p:cNvPr>
          <p:cNvGraphicFramePr>
            <a:graphicFrameLocks noChangeAspect="1"/>
          </p:cNvGraphicFramePr>
          <p:nvPr/>
        </p:nvGraphicFramePr>
        <p:xfrm>
          <a:off x="3797582" y="3874161"/>
          <a:ext cx="4656227" cy="410335"/>
        </p:xfrm>
        <a:graphic>
          <a:graphicData uri="http://schemas.openxmlformats.org/presentationml/2006/ole">
            <mc:AlternateContent xmlns:mc="http://schemas.openxmlformats.org/markup-compatibility/2006">
              <mc:Choice xmlns:v="urn:schemas-microsoft-com:vml" Requires="v">
                <p:oleObj name="Equation" r:id="rId10" imgW="70802500" imgH="6731000" progId="Equation.3">
                  <p:embed/>
                </p:oleObj>
              </mc:Choice>
              <mc:Fallback>
                <p:oleObj name="Equation" r:id="rId10" imgW="70802500" imgH="6731000" progId="Equation.3">
                  <p:embed/>
                  <p:pic>
                    <p:nvPicPr>
                      <p:cNvPr id="15368" name="Object 11">
                        <a:extLst>
                          <a:ext uri="{FF2B5EF4-FFF2-40B4-BE49-F238E27FC236}">
                            <a16:creationId xmlns:a16="http://schemas.microsoft.com/office/drawing/2014/main" id="{AA7D86DE-7E01-4446-88B1-3AD2712E3E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97582" y="3874161"/>
                        <a:ext cx="4656227" cy="41033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688658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82D4C-7750-2BD7-2B51-29E4E894B81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680B168-3C9B-3D32-4B98-C52A1B795C02}"/>
              </a:ext>
            </a:extLst>
          </p:cNvPr>
          <p:cNvSpPr>
            <a:spLocks noGrp="1"/>
          </p:cNvSpPr>
          <p:nvPr>
            <p:ph idx="1"/>
          </p:nvPr>
        </p:nvSpPr>
        <p:spPr/>
        <p:txBody>
          <a:bodyPr>
            <a:normAutofit lnSpcReduction="10000"/>
          </a:bodyPr>
          <a:lstStyle/>
          <a:p>
            <a:r>
              <a:rPr lang="en-US" dirty="0">
                <a:hlinkClick r:id="rId2"/>
              </a:rPr>
              <a:t>https://towardsdatascience.com/the-5-clustering-algorithms-data-scientists-need-to-know-a36d136ef68</a:t>
            </a:r>
            <a:endParaRPr lang="en-US" dirty="0"/>
          </a:p>
          <a:p>
            <a:r>
              <a:rPr lang="en-US" dirty="0">
                <a:hlinkClick r:id="rId3"/>
              </a:rPr>
              <a:t>https://www.geeksforgeeks.org/ml-k-medoids-clustering-with-example/</a:t>
            </a:r>
            <a:endParaRPr lang="en-US" dirty="0"/>
          </a:p>
          <a:p>
            <a:r>
              <a:rPr lang="en-US" dirty="0">
                <a:hlinkClick r:id="rId4"/>
              </a:rPr>
              <a:t>https://www.analyticsvidhya.com/blog/2021/06/kmodes-clustering-algorithm-for-categorical-data/#h-what-is-kmodes</a:t>
            </a:r>
            <a:r>
              <a:rPr lang="en-US" dirty="0"/>
              <a:t>  </a:t>
            </a:r>
          </a:p>
          <a:p>
            <a:r>
              <a:rPr lang="en-US" dirty="0">
                <a:hlinkClick r:id="rId5"/>
              </a:rPr>
              <a:t>https://towardsdatascience.com/the-k-prototype-as-clustering-algorithm-for-mixed-data-type-categorical-and-numerical-fe7c50538ebb</a:t>
            </a:r>
            <a:r>
              <a:rPr lang="en-US" dirty="0"/>
              <a:t> </a:t>
            </a:r>
          </a:p>
          <a:p>
            <a:r>
              <a:rPr lang="en-US" dirty="0">
                <a:hlinkClick r:id="rId6"/>
              </a:rPr>
              <a:t>http://scikit-learn.org/stable/modules/clustering.html</a:t>
            </a:r>
            <a:r>
              <a:rPr lang="en-US" dirty="0"/>
              <a:t> </a:t>
            </a:r>
          </a:p>
          <a:p>
            <a:r>
              <a:rPr lang="en-US" dirty="0">
                <a:hlinkClick r:id="rId7"/>
              </a:rPr>
              <a:t>https://citeseerx.ist.psu.edu/viewdoc/download?doi=10.1.1.15.4028&amp;rep=rep1&amp;type=pdf</a:t>
            </a:r>
            <a:r>
              <a:rPr lang="en-US" dirty="0"/>
              <a:t> </a:t>
            </a:r>
          </a:p>
          <a:p>
            <a:r>
              <a:rPr lang="en-US" dirty="0">
                <a:hlinkClick r:id="rId8"/>
              </a:rPr>
              <a:t>https://github.com/nicodv/kmodes/blob/master/kmodes/kprototypes.py</a:t>
            </a:r>
            <a:r>
              <a:rPr lang="en-US" dirty="0"/>
              <a:t> </a:t>
            </a:r>
          </a:p>
          <a:p>
            <a:r>
              <a:rPr lang="en-US" dirty="0">
                <a:hlinkClick r:id="rId9"/>
              </a:rPr>
              <a:t>https://dashee87.github.io/data%20science/general/Clustering-with-Scikit-with-GIFs/</a:t>
            </a:r>
            <a:r>
              <a:rPr lang="en-US" dirty="0"/>
              <a:t> </a:t>
            </a:r>
          </a:p>
          <a:p>
            <a:r>
              <a:rPr lang="en-US" dirty="0">
                <a:hlinkClick r:id="rId10"/>
              </a:rPr>
              <a:t>https://www.geeksforgeeks.org/difference-between-agglomerative-clustering-and-divisive-clustering/</a:t>
            </a:r>
            <a:r>
              <a:rPr lang="en-US" dirty="0"/>
              <a:t> </a:t>
            </a:r>
          </a:p>
          <a:p>
            <a:r>
              <a:rPr lang="en-US" dirty="0">
                <a:hlinkClick r:id="rId11"/>
              </a:rPr>
              <a:t>https://stackabuse.com/dbscan-with-scikit-learn-in-python/</a:t>
            </a:r>
            <a:r>
              <a:rPr lang="en-US" dirty="0"/>
              <a:t> </a:t>
            </a:r>
          </a:p>
        </p:txBody>
      </p:sp>
      <p:sp>
        <p:nvSpPr>
          <p:cNvPr id="4" name="Slide Number Placeholder 3">
            <a:extLst>
              <a:ext uri="{FF2B5EF4-FFF2-40B4-BE49-F238E27FC236}">
                <a16:creationId xmlns:a16="http://schemas.microsoft.com/office/drawing/2014/main" id="{093D6489-2ABD-3D26-B816-C0D7B293EBA6}"/>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23272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6000-A0E0-362D-D51D-130313BD3703}"/>
              </a:ext>
            </a:extLst>
          </p:cNvPr>
          <p:cNvSpPr>
            <a:spLocks noGrp="1"/>
          </p:cNvSpPr>
          <p:nvPr>
            <p:ph type="title"/>
          </p:nvPr>
        </p:nvSpPr>
        <p:spPr>
          <a:xfrm>
            <a:off x="581192" y="702156"/>
            <a:ext cx="11029616" cy="570053"/>
          </a:xfrm>
        </p:spPr>
        <p:txBody>
          <a:bodyPr/>
          <a:lstStyle/>
          <a:p>
            <a:r>
              <a:rPr lang="en-US"/>
              <a:t>Outline</a:t>
            </a:r>
            <a:endParaRPr lang="en-US" dirty="0"/>
          </a:p>
        </p:txBody>
      </p:sp>
      <p:sp>
        <p:nvSpPr>
          <p:cNvPr id="3" name="Content Placeholder 2">
            <a:extLst>
              <a:ext uri="{FF2B5EF4-FFF2-40B4-BE49-F238E27FC236}">
                <a16:creationId xmlns:a16="http://schemas.microsoft.com/office/drawing/2014/main" id="{E666F1C3-8545-8A08-32AF-A16F152DFAD4}"/>
              </a:ext>
            </a:extLst>
          </p:cNvPr>
          <p:cNvSpPr>
            <a:spLocks noGrp="1"/>
          </p:cNvSpPr>
          <p:nvPr>
            <p:ph idx="1"/>
          </p:nvPr>
        </p:nvSpPr>
        <p:spPr>
          <a:xfrm>
            <a:off x="581193" y="1585292"/>
            <a:ext cx="3917656" cy="4373056"/>
          </a:xfrm>
        </p:spPr>
        <p:txBody>
          <a:bodyPr anchor="t">
            <a:normAutofit/>
          </a:bodyPr>
          <a:lstStyle/>
          <a:p>
            <a:r>
              <a:rPr lang="en-US" sz="2400" dirty="0"/>
              <a:t>Hierarchical Clustering</a:t>
            </a:r>
          </a:p>
          <a:p>
            <a:pPr lvl="1"/>
            <a:r>
              <a:rPr lang="en-US" sz="1800" dirty="0"/>
              <a:t>Agglomerative</a:t>
            </a:r>
          </a:p>
          <a:p>
            <a:pPr lvl="1"/>
            <a:r>
              <a:rPr lang="en-US" sz="1800" dirty="0"/>
              <a:t>Divisive</a:t>
            </a:r>
          </a:p>
          <a:p>
            <a:r>
              <a:rPr lang="en-US" sz="2400" dirty="0"/>
              <a:t>Density Based Clustering</a:t>
            </a:r>
          </a:p>
          <a:p>
            <a:pPr lvl="1"/>
            <a:r>
              <a:rPr lang="en-US" sz="1800" dirty="0"/>
              <a:t>DBSCAN </a:t>
            </a:r>
          </a:p>
        </p:txBody>
      </p:sp>
      <p:pic>
        <p:nvPicPr>
          <p:cNvPr id="5" name="Picture 4">
            <a:extLst>
              <a:ext uri="{FF2B5EF4-FFF2-40B4-BE49-F238E27FC236}">
                <a16:creationId xmlns:a16="http://schemas.microsoft.com/office/drawing/2014/main" id="{A376E5D9-FEBD-B737-5B38-3DAB5B9A73C4}"/>
              </a:ext>
            </a:extLst>
          </p:cNvPr>
          <p:cNvPicPr>
            <a:picLocks noChangeAspect="1"/>
          </p:cNvPicPr>
          <p:nvPr/>
        </p:nvPicPr>
        <p:blipFill>
          <a:blip r:embed="rId2"/>
          <a:stretch>
            <a:fillRect/>
          </a:stretch>
        </p:blipFill>
        <p:spPr>
          <a:xfrm>
            <a:off x="10232334" y="5887284"/>
            <a:ext cx="1591917" cy="633490"/>
          </a:xfrm>
          <a:prstGeom prst="rect">
            <a:avLst/>
          </a:prstGeom>
        </p:spPr>
      </p:pic>
      <p:sp>
        <p:nvSpPr>
          <p:cNvPr id="6" name="Slide Number Placeholder 5">
            <a:extLst>
              <a:ext uri="{FF2B5EF4-FFF2-40B4-BE49-F238E27FC236}">
                <a16:creationId xmlns:a16="http://schemas.microsoft.com/office/drawing/2014/main" id="{FD9B1AD1-64DE-2A96-6B67-A349280460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900" b="0" i="0" u="none" strike="noStrike" kern="1200" cap="none" spc="0" normalizeH="0" baseline="0" noProof="0" smtClean="0">
                <a:ln>
                  <a:noFill/>
                </a:ln>
                <a:solidFill>
                  <a:prstClr val="black">
                    <a:lumMod val="75000"/>
                    <a:lumOff val="25000"/>
                  </a:prstClr>
                </a:solidFill>
                <a:effectLst/>
                <a:uLnTx/>
                <a:uFillTx/>
                <a:latin typeface="Franklin Gothic Book" panose="020B05020201040202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mn-cs"/>
            </a:endParaRPr>
          </a:p>
        </p:txBody>
      </p:sp>
      <p:grpSp>
        <p:nvGrpSpPr>
          <p:cNvPr id="9" name="Group 8">
            <a:extLst>
              <a:ext uri="{FF2B5EF4-FFF2-40B4-BE49-F238E27FC236}">
                <a16:creationId xmlns:a16="http://schemas.microsoft.com/office/drawing/2014/main" id="{7FCF7DE9-76CF-5255-0A07-3D391BB506A2}"/>
              </a:ext>
            </a:extLst>
          </p:cNvPr>
          <p:cNvGrpSpPr/>
          <p:nvPr/>
        </p:nvGrpSpPr>
        <p:grpSpPr>
          <a:xfrm>
            <a:off x="4350775" y="899653"/>
            <a:ext cx="5645784" cy="5073548"/>
            <a:chOff x="4734625" y="1607020"/>
            <a:chExt cx="5261933" cy="4638031"/>
          </a:xfrm>
        </p:grpSpPr>
        <p:pic>
          <p:nvPicPr>
            <p:cNvPr id="4" name="Picture 2">
              <a:hlinkClick r:id="rId3"/>
              <a:extLst>
                <a:ext uri="{FF2B5EF4-FFF2-40B4-BE49-F238E27FC236}">
                  <a16:creationId xmlns:a16="http://schemas.microsoft.com/office/drawing/2014/main" id="{34494FF1-83E1-B837-CE44-5BF9384FE6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17"/>
            <a:stretch/>
          </p:blipFill>
          <p:spPr bwMode="auto">
            <a:xfrm>
              <a:off x="4734625" y="1607020"/>
              <a:ext cx="5261933" cy="463803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AED163D-CF23-9044-9CFB-273DEAEA887F}"/>
                </a:ext>
              </a:extLst>
            </p:cNvPr>
            <p:cNvSpPr/>
            <p:nvPr/>
          </p:nvSpPr>
          <p:spPr>
            <a:xfrm>
              <a:off x="4734625" y="2681416"/>
              <a:ext cx="5224921" cy="1421027"/>
            </a:xfrm>
            <a:prstGeom prst="rect">
              <a:avLst/>
            </a:prstGeom>
            <a:solidFill>
              <a:srgbClr val="FFE03A">
                <a:alpha val="1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5212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7965-4C8A-C6D2-C918-53B9260ED46F}"/>
              </a:ext>
            </a:extLst>
          </p:cNvPr>
          <p:cNvSpPr>
            <a:spLocks noGrp="1"/>
          </p:cNvSpPr>
          <p:nvPr>
            <p:ph type="title"/>
          </p:nvPr>
        </p:nvSpPr>
        <p:spPr>
          <a:xfrm>
            <a:off x="581190" y="1323166"/>
            <a:ext cx="11029616" cy="550174"/>
          </a:xfrm>
        </p:spPr>
        <p:txBody>
          <a:bodyPr/>
          <a:lstStyle/>
          <a:p>
            <a:r>
              <a:rPr lang="en-US" dirty="0"/>
              <a:t>DBSCAN Algorithm</a:t>
            </a:r>
          </a:p>
        </p:txBody>
      </p:sp>
      <p:sp>
        <p:nvSpPr>
          <p:cNvPr id="4" name="Slide Number Placeholder 3">
            <a:extLst>
              <a:ext uri="{FF2B5EF4-FFF2-40B4-BE49-F238E27FC236}">
                <a16:creationId xmlns:a16="http://schemas.microsoft.com/office/drawing/2014/main" id="{A9FDC5BC-9E96-7B55-393D-D36327E0A998}"/>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3074" name="Picture 2" descr="DBSCAN tutorial">
            <a:extLst>
              <a:ext uri="{FF2B5EF4-FFF2-40B4-BE49-F238E27FC236}">
                <a16:creationId xmlns:a16="http://schemas.microsoft.com/office/drawing/2014/main" id="{B105AAE2-D4A8-B963-C044-6C6961503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705" y="1630660"/>
            <a:ext cx="5118100" cy="483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5394DD-3110-544B-60C2-AD175A892254}"/>
              </a:ext>
            </a:extLst>
          </p:cNvPr>
          <p:cNvSpPr txBox="1"/>
          <p:nvPr/>
        </p:nvSpPr>
        <p:spPr>
          <a:xfrm>
            <a:off x="581190" y="2052605"/>
            <a:ext cx="5961122" cy="3785652"/>
          </a:xfrm>
          <a:prstGeom prst="rect">
            <a:avLst/>
          </a:prstGeom>
          <a:noFill/>
        </p:spPr>
        <p:txBody>
          <a:bodyPr wrap="square">
            <a:spAutoFit/>
          </a:bodyPr>
          <a:lstStyle/>
          <a:p>
            <a:pPr marL="349250" indent="-336550">
              <a:buFont typeface="+mj-lt"/>
              <a:buAutoNum type="arabicPeriod"/>
            </a:pPr>
            <a:r>
              <a:rPr lang="en-US" sz="1600" dirty="0">
                <a:solidFill>
                  <a:srgbClr val="242424"/>
                </a:solidFill>
                <a:latin typeface="source-serif-pro"/>
              </a:rPr>
              <a:t>Pick </a:t>
            </a:r>
            <a:r>
              <a:rPr lang="en-US" sz="1600" dirty="0" err="1">
                <a:solidFill>
                  <a:srgbClr val="242424"/>
                </a:solidFill>
                <a:latin typeface="source-serif-pro"/>
              </a:rPr>
              <a:t>hyperparamters</a:t>
            </a:r>
            <a:r>
              <a:rPr lang="en-US" sz="1600" dirty="0">
                <a:solidFill>
                  <a:srgbClr val="242424"/>
                </a:solidFill>
                <a:latin typeface="source-serif-pro"/>
              </a:rPr>
              <a:t>: ε and min. points.</a:t>
            </a:r>
          </a:p>
          <a:p>
            <a:pPr marL="349250" indent="-336550">
              <a:buFont typeface="+mj-lt"/>
              <a:buAutoNum type="arabicPeriod"/>
            </a:pPr>
            <a:endParaRPr lang="en-US" sz="1600" dirty="0">
              <a:solidFill>
                <a:srgbClr val="242424"/>
              </a:solidFill>
              <a:latin typeface="source-serif-pro"/>
            </a:endParaRPr>
          </a:p>
          <a:p>
            <a:pPr marL="349250" indent="-336550">
              <a:buFont typeface="+mj-lt"/>
              <a:buAutoNum type="arabicPeriod"/>
            </a:pPr>
            <a:r>
              <a:rPr lang="en-US" sz="1600" dirty="0">
                <a:solidFill>
                  <a:srgbClr val="242424"/>
                </a:solidFill>
                <a:latin typeface="source-serif-pro"/>
              </a:rPr>
              <a:t>Pick any unvisited point. Find its neighbors within a specified distance (ε).</a:t>
            </a:r>
          </a:p>
          <a:p>
            <a:pPr marL="349250" indent="-336550">
              <a:buFont typeface="+mj-lt"/>
              <a:buAutoNum type="arabicPeriod"/>
            </a:pPr>
            <a:endParaRPr lang="en-US" sz="1600" dirty="0">
              <a:solidFill>
                <a:srgbClr val="242424"/>
              </a:solidFill>
              <a:latin typeface="source-serif-pro"/>
            </a:endParaRPr>
          </a:p>
          <a:p>
            <a:pPr marL="349250" indent="-336550">
              <a:buFont typeface="+mj-lt"/>
              <a:buAutoNum type="arabicPeriod"/>
            </a:pPr>
            <a:r>
              <a:rPr lang="en-US" sz="1600" dirty="0">
                <a:solidFill>
                  <a:srgbClr val="242424"/>
                </a:solidFill>
                <a:latin typeface="source-serif-pro"/>
              </a:rPr>
              <a:t>If there are enough neighbors (at least </a:t>
            </a:r>
            <a:r>
              <a:rPr lang="en-US" sz="1600" i="1" dirty="0" err="1">
                <a:solidFill>
                  <a:srgbClr val="242424"/>
                </a:solidFill>
                <a:latin typeface="source-serif-pro"/>
              </a:rPr>
              <a:t>minPts</a:t>
            </a:r>
            <a:r>
              <a:rPr lang="en-US" sz="1600" dirty="0">
                <a:solidFill>
                  <a:srgbClr val="242424"/>
                </a:solidFill>
                <a:latin typeface="source-serif-pro"/>
              </a:rPr>
              <a:t>), start a new cluster. Otherwise, mark it as noise.</a:t>
            </a:r>
          </a:p>
          <a:p>
            <a:pPr marL="349250" indent="-336550">
              <a:buFont typeface="+mj-lt"/>
              <a:buAutoNum type="arabicPeriod"/>
            </a:pPr>
            <a:endParaRPr lang="en-US" sz="1600" dirty="0">
              <a:solidFill>
                <a:srgbClr val="242424"/>
              </a:solidFill>
              <a:latin typeface="source-serif-pro"/>
            </a:endParaRPr>
          </a:p>
          <a:p>
            <a:pPr marL="349250" indent="-336550">
              <a:buFont typeface="+mj-lt"/>
              <a:buAutoNum type="arabicPeriod"/>
            </a:pPr>
            <a:r>
              <a:rPr lang="en-US" sz="1600" dirty="0">
                <a:solidFill>
                  <a:srgbClr val="242424"/>
                </a:solidFill>
                <a:latin typeface="source-serif-pro"/>
              </a:rPr>
              <a:t>Add all neighbors to the cluster. Expand the cluster by checking each new point’s neighbors and adding them if they qualify.</a:t>
            </a:r>
          </a:p>
          <a:p>
            <a:pPr marL="349250" indent="-336550">
              <a:buFont typeface="+mj-lt"/>
              <a:buAutoNum type="arabicPeriod"/>
            </a:pPr>
            <a:endParaRPr lang="en-US" sz="1600" dirty="0">
              <a:solidFill>
                <a:srgbClr val="242424"/>
              </a:solidFill>
              <a:latin typeface="source-serif-pro"/>
            </a:endParaRPr>
          </a:p>
          <a:p>
            <a:pPr marL="349250" indent="-336550">
              <a:buFont typeface="+mj-lt"/>
              <a:buAutoNum type="arabicPeriod"/>
            </a:pPr>
            <a:r>
              <a:rPr lang="en-US" sz="1600" dirty="0">
                <a:solidFill>
                  <a:srgbClr val="242424"/>
                </a:solidFill>
                <a:latin typeface="source-serif-pro"/>
              </a:rPr>
              <a:t>Repeat until no more points can be added to the cluster.</a:t>
            </a:r>
          </a:p>
          <a:p>
            <a:pPr marL="349250" indent="-336550">
              <a:buFont typeface="+mj-lt"/>
              <a:buAutoNum type="arabicPeriod"/>
            </a:pPr>
            <a:endParaRPr lang="en-US" sz="1600" dirty="0">
              <a:solidFill>
                <a:srgbClr val="242424"/>
              </a:solidFill>
              <a:latin typeface="source-serif-pro"/>
            </a:endParaRPr>
          </a:p>
          <a:p>
            <a:pPr marL="349250" indent="-336550">
              <a:buFont typeface="+mj-lt"/>
              <a:buAutoNum type="arabicPeriod"/>
            </a:pPr>
            <a:r>
              <a:rPr lang="en-US" sz="1600" dirty="0">
                <a:solidFill>
                  <a:srgbClr val="242424"/>
                </a:solidFill>
                <a:latin typeface="source-serif-pro"/>
              </a:rPr>
              <a:t>Move to the next unvisited point and repeat the process until all points are either clustered or marked as noise</a:t>
            </a:r>
            <a:endParaRPr lang="en-US" sz="1600" b="0" i="0" dirty="0">
              <a:solidFill>
                <a:srgbClr val="242424"/>
              </a:solidFill>
              <a:effectLst/>
              <a:latin typeface="source-serif-pro"/>
            </a:endParaRPr>
          </a:p>
        </p:txBody>
      </p:sp>
      <p:sp>
        <p:nvSpPr>
          <p:cNvPr id="6" name="Title 1">
            <a:extLst>
              <a:ext uri="{FF2B5EF4-FFF2-40B4-BE49-F238E27FC236}">
                <a16:creationId xmlns:a16="http://schemas.microsoft.com/office/drawing/2014/main" id="{ACE15A95-B86E-000A-BC41-C87330626C34}"/>
              </a:ext>
            </a:extLst>
          </p:cNvPr>
          <p:cNvSpPr txBox="1">
            <a:spLocks/>
          </p:cNvSpPr>
          <p:nvPr/>
        </p:nvSpPr>
        <p:spPr>
          <a:xfrm>
            <a:off x="581192" y="702156"/>
            <a:ext cx="11029616" cy="55017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DBSCAN (</a:t>
            </a:r>
            <a:r>
              <a:rPr lang="en-US" b="1" dirty="0">
                <a:solidFill>
                  <a:schemeClr val="tx1"/>
                </a:solidFill>
              </a:rPr>
              <a:t>D</a:t>
            </a:r>
            <a:r>
              <a:rPr lang="en-US" dirty="0">
                <a:solidFill>
                  <a:schemeClr val="tx1"/>
                </a:solidFill>
              </a:rPr>
              <a:t>ensity-</a:t>
            </a:r>
            <a:r>
              <a:rPr lang="en-US" b="1" dirty="0">
                <a:solidFill>
                  <a:schemeClr val="tx1"/>
                </a:solidFill>
              </a:rPr>
              <a:t>B</a:t>
            </a:r>
            <a:r>
              <a:rPr lang="en-US" dirty="0">
                <a:solidFill>
                  <a:schemeClr val="tx1"/>
                </a:solidFill>
              </a:rPr>
              <a:t>ased </a:t>
            </a:r>
            <a:r>
              <a:rPr lang="en-US" b="1" dirty="0">
                <a:solidFill>
                  <a:schemeClr val="tx1"/>
                </a:solidFill>
              </a:rPr>
              <a:t>S</a:t>
            </a:r>
            <a:r>
              <a:rPr lang="en-US" dirty="0">
                <a:solidFill>
                  <a:schemeClr val="tx1"/>
                </a:solidFill>
              </a:rPr>
              <a:t>patial </a:t>
            </a:r>
            <a:r>
              <a:rPr lang="en-US" b="1" dirty="0">
                <a:solidFill>
                  <a:schemeClr val="tx1"/>
                </a:solidFill>
              </a:rPr>
              <a:t>C</a:t>
            </a:r>
            <a:r>
              <a:rPr lang="en-US" dirty="0">
                <a:solidFill>
                  <a:schemeClr val="tx1"/>
                </a:solidFill>
              </a:rPr>
              <a:t>lustering of </a:t>
            </a:r>
            <a:r>
              <a:rPr lang="en-US" b="1" dirty="0">
                <a:solidFill>
                  <a:schemeClr val="tx1"/>
                </a:solidFill>
              </a:rPr>
              <a:t>A</a:t>
            </a:r>
            <a:r>
              <a:rPr lang="en-US" dirty="0">
                <a:solidFill>
                  <a:schemeClr val="tx1"/>
                </a:solidFill>
              </a:rPr>
              <a:t>pps w </a:t>
            </a:r>
            <a:r>
              <a:rPr lang="en-US" b="1" dirty="0">
                <a:solidFill>
                  <a:schemeClr val="tx1"/>
                </a:solidFill>
              </a:rPr>
              <a:t>N</a:t>
            </a:r>
            <a:r>
              <a:rPr lang="en-US" dirty="0">
                <a:solidFill>
                  <a:schemeClr val="tx1"/>
                </a:solidFill>
              </a:rPr>
              <a:t>oise)</a:t>
            </a:r>
          </a:p>
        </p:txBody>
      </p:sp>
    </p:spTree>
    <p:extLst>
      <p:ext uri="{BB962C8B-B14F-4D97-AF65-F5344CB8AC3E}">
        <p14:creationId xmlns:p14="http://schemas.microsoft.com/office/powerpoint/2010/main" val="110178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666" name="Rectangle 2"/>
          <p:cNvSpPr>
            <a:spLocks noGrp="1" noChangeArrowheads="1"/>
          </p:cNvSpPr>
          <p:nvPr>
            <p:ph type="title"/>
          </p:nvPr>
        </p:nvSpPr>
        <p:spPr>
          <a:xfrm>
            <a:off x="510948" y="753836"/>
            <a:ext cx="8280400" cy="552450"/>
          </a:xfrm>
        </p:spPr>
        <p:txBody>
          <a:bodyPr/>
          <a:lstStyle/>
          <a:p>
            <a:pPr>
              <a:defRPr/>
            </a:pPr>
            <a:r>
              <a:rPr lang="en-US" dirty="0"/>
              <a:t>Density Based Clustering - DBSCAN</a:t>
            </a:r>
          </a:p>
        </p:txBody>
      </p:sp>
      <p:sp>
        <p:nvSpPr>
          <p:cNvPr id="1649667" name="Rectangle 3"/>
          <p:cNvSpPr>
            <a:spLocks noGrp="1" noChangeArrowheads="1"/>
          </p:cNvSpPr>
          <p:nvPr>
            <p:ph type="body" idx="1"/>
          </p:nvPr>
        </p:nvSpPr>
        <p:spPr>
          <a:xfrm>
            <a:off x="650648" y="1567543"/>
            <a:ext cx="5864452" cy="3984171"/>
          </a:xfrm>
        </p:spPr>
        <p:txBody>
          <a:bodyPr anchor="t">
            <a:normAutofit/>
          </a:bodyPr>
          <a:lstStyle/>
          <a:p>
            <a:pPr marL="590550" indent="-533400">
              <a:lnSpc>
                <a:spcPct val="90000"/>
              </a:lnSpc>
              <a:defRPr/>
            </a:pPr>
            <a:r>
              <a:rPr lang="en-US" sz="2400" b="1" dirty="0"/>
              <a:t>Density</a:t>
            </a:r>
            <a:r>
              <a:rPr lang="en-US" sz="2400" dirty="0"/>
              <a:t>: The number of points within a specified radius (Eps).</a:t>
            </a:r>
          </a:p>
          <a:p>
            <a:pPr marL="590550" indent="-533400">
              <a:lnSpc>
                <a:spcPct val="90000"/>
              </a:lnSpc>
              <a:defRPr/>
            </a:pPr>
            <a:r>
              <a:rPr lang="en-US" sz="2400" b="1" dirty="0"/>
              <a:t>Core Point</a:t>
            </a:r>
            <a:r>
              <a:rPr lang="en-US" sz="2400" dirty="0"/>
              <a:t>: Has at least </a:t>
            </a:r>
            <a:r>
              <a:rPr lang="en-US" sz="2400" dirty="0" err="1"/>
              <a:t>MinPts</a:t>
            </a:r>
            <a:r>
              <a:rPr lang="en-US" sz="2400" dirty="0"/>
              <a:t> within Eps (interior of a cluster).</a:t>
            </a:r>
          </a:p>
          <a:p>
            <a:pPr marL="590550" indent="-533400">
              <a:lnSpc>
                <a:spcPct val="90000"/>
              </a:lnSpc>
              <a:defRPr/>
            </a:pPr>
            <a:r>
              <a:rPr lang="en-US" sz="2400" b="1" dirty="0"/>
              <a:t>Border Point</a:t>
            </a:r>
            <a:r>
              <a:rPr lang="en-US" sz="2400" dirty="0"/>
              <a:t>: Has fewer than </a:t>
            </a:r>
            <a:r>
              <a:rPr lang="en-US" sz="2400" i="1" dirty="0" err="1"/>
              <a:t>MinPts</a:t>
            </a:r>
            <a:r>
              <a:rPr lang="en-US" sz="2400" dirty="0"/>
              <a:t> within Eps but is near a core point.</a:t>
            </a:r>
          </a:p>
          <a:p>
            <a:pPr marL="590550" indent="-533400">
              <a:lnSpc>
                <a:spcPct val="90000"/>
              </a:lnSpc>
              <a:defRPr/>
            </a:pPr>
            <a:r>
              <a:rPr lang="en-US" sz="2400" b="1" dirty="0"/>
              <a:t>Noise Point</a:t>
            </a:r>
            <a:r>
              <a:rPr lang="en-US" sz="2400" dirty="0"/>
              <a:t>: Neither a core point nor a border point.</a:t>
            </a:r>
          </a:p>
        </p:txBody>
      </p:sp>
      <p:pic>
        <p:nvPicPr>
          <p:cNvPr id="12290" name="Picture 2" descr="dbscan clusters">
            <a:extLst>
              <a:ext uri="{FF2B5EF4-FFF2-40B4-BE49-F238E27FC236}">
                <a16:creationId xmlns:a16="http://schemas.microsoft.com/office/drawing/2014/main" id="{A719C876-BCAD-2ADD-A02C-F7E8A16DF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900" y="1439460"/>
            <a:ext cx="3982740" cy="32711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35D12C-C8E7-1917-A84C-DD9FB78B5BFA}"/>
              </a:ext>
            </a:extLst>
          </p:cNvPr>
          <p:cNvSpPr txBox="1"/>
          <p:nvPr/>
        </p:nvSpPr>
        <p:spPr>
          <a:xfrm>
            <a:off x="6946900" y="4843791"/>
            <a:ext cx="4406900" cy="738664"/>
          </a:xfrm>
          <a:prstGeom prst="rect">
            <a:avLst/>
          </a:prstGeom>
          <a:noFill/>
        </p:spPr>
        <p:txBody>
          <a:bodyPr wrap="square">
            <a:spAutoFit/>
          </a:bodyPr>
          <a:lstStyle/>
          <a:p>
            <a:r>
              <a:rPr lang="en-US" b="0" i="0" dirty="0">
                <a:solidFill>
                  <a:srgbClr val="222222"/>
                </a:solidFill>
                <a:effectLst/>
                <a:latin typeface="Lato" panose="020F0502020204030203" pitchFamily="34" charset="0"/>
              </a:rPr>
              <a:t>The above figure shows us a cluster created by DBCAN with </a:t>
            </a:r>
            <a:r>
              <a:rPr lang="en-US" b="0" i="1" dirty="0" err="1">
                <a:solidFill>
                  <a:srgbClr val="222222"/>
                </a:solidFill>
                <a:effectLst/>
                <a:latin typeface="Lato" panose="020F0502020204030203" pitchFamily="34" charset="0"/>
              </a:rPr>
              <a:t>minPoints</a:t>
            </a:r>
            <a:r>
              <a:rPr lang="en-US" b="0" i="1" dirty="0">
                <a:solidFill>
                  <a:srgbClr val="222222"/>
                </a:solidFill>
                <a:effectLst/>
                <a:latin typeface="Lato" panose="020F0502020204030203" pitchFamily="34" charset="0"/>
              </a:rPr>
              <a:t> = 3</a:t>
            </a:r>
            <a:r>
              <a:rPr lang="en-US" b="0" i="0" dirty="0">
                <a:solidFill>
                  <a:srgbClr val="222222"/>
                </a:solidFill>
                <a:effectLst/>
                <a:latin typeface="Lato" panose="020F0502020204030203" pitchFamily="34" charset="0"/>
              </a:rPr>
              <a:t>. Here, we draw a circle of equal radius </a:t>
            </a:r>
            <a:r>
              <a:rPr lang="en-US" b="0" i="1" dirty="0">
                <a:solidFill>
                  <a:srgbClr val="222222"/>
                </a:solidFill>
                <a:effectLst/>
                <a:latin typeface="Lato" panose="020F0502020204030203" pitchFamily="34" charset="0"/>
              </a:rPr>
              <a:t>epsilon</a:t>
            </a:r>
            <a:r>
              <a:rPr lang="en-US" b="0" i="0" dirty="0">
                <a:solidFill>
                  <a:srgbClr val="222222"/>
                </a:solidFill>
                <a:effectLst/>
                <a:latin typeface="Lato" panose="020F0502020204030203" pitchFamily="34" charset="0"/>
              </a:rPr>
              <a:t> around every data point.</a:t>
            </a:r>
            <a:endParaRPr lang="en-US" dirty="0"/>
          </a:p>
        </p:txBody>
      </p:sp>
    </p:spTree>
    <p:extLst>
      <p:ext uri="{BB962C8B-B14F-4D97-AF65-F5344CB8AC3E}">
        <p14:creationId xmlns:p14="http://schemas.microsoft.com/office/powerpoint/2010/main" val="37769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092E-D8C0-2521-11B6-310549144AC6}"/>
              </a:ext>
            </a:extLst>
          </p:cNvPr>
          <p:cNvSpPr>
            <a:spLocks noGrp="1"/>
          </p:cNvSpPr>
          <p:nvPr>
            <p:ph type="title"/>
          </p:nvPr>
        </p:nvSpPr>
        <p:spPr/>
        <p:txBody>
          <a:bodyPr/>
          <a:lstStyle/>
          <a:p>
            <a:r>
              <a:rPr lang="en-US" dirty="0"/>
              <a:t>DBSCAN </a:t>
            </a:r>
            <a:r>
              <a:rPr lang="en-US" dirty="0" err="1"/>
              <a:t>DEfinitions</a:t>
            </a:r>
            <a:endParaRPr lang="en-US" dirty="0"/>
          </a:p>
        </p:txBody>
      </p:sp>
      <p:pic>
        <p:nvPicPr>
          <p:cNvPr id="5" name="Content Placeholder 4">
            <a:extLst>
              <a:ext uri="{FF2B5EF4-FFF2-40B4-BE49-F238E27FC236}">
                <a16:creationId xmlns:a16="http://schemas.microsoft.com/office/drawing/2014/main" id="{A4595CCB-797B-274A-CB7A-6FC6CC3130BB}"/>
              </a:ext>
            </a:extLst>
          </p:cNvPr>
          <p:cNvPicPr>
            <a:picLocks noGrp="1" noChangeAspect="1"/>
          </p:cNvPicPr>
          <p:nvPr>
            <p:ph idx="1"/>
          </p:nvPr>
        </p:nvPicPr>
        <p:blipFill>
          <a:blip r:embed="rId2"/>
          <a:stretch>
            <a:fillRect/>
          </a:stretch>
        </p:blipFill>
        <p:spPr>
          <a:xfrm>
            <a:off x="1793655" y="1418772"/>
            <a:ext cx="7722720" cy="4737072"/>
          </a:xfrm>
          <a:prstGeom prst="rect">
            <a:avLst/>
          </a:prstGeom>
        </p:spPr>
      </p:pic>
      <p:sp>
        <p:nvSpPr>
          <p:cNvPr id="4" name="Slide Number Placeholder 3">
            <a:extLst>
              <a:ext uri="{FF2B5EF4-FFF2-40B4-BE49-F238E27FC236}">
                <a16:creationId xmlns:a16="http://schemas.microsoft.com/office/drawing/2014/main" id="{1F8AEE0A-D185-F414-B9CA-3009D6B0535D}"/>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33661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0690" name="Rectangle 2"/>
          <p:cNvSpPr>
            <a:spLocks noGrp="1" noChangeArrowheads="1"/>
          </p:cNvSpPr>
          <p:nvPr>
            <p:ph type="title"/>
          </p:nvPr>
        </p:nvSpPr>
        <p:spPr>
          <a:xfrm>
            <a:off x="1028700" y="584200"/>
            <a:ext cx="8280400" cy="552450"/>
          </a:xfrm>
        </p:spPr>
        <p:txBody>
          <a:bodyPr/>
          <a:lstStyle/>
          <a:p>
            <a:pPr>
              <a:defRPr/>
            </a:pPr>
            <a:r>
              <a:rPr lang="en-US" dirty="0"/>
              <a:t>DBSCAN: Core, Border, and Noise Points</a:t>
            </a:r>
          </a:p>
        </p:txBody>
      </p:sp>
      <p:pic>
        <p:nvPicPr>
          <p:cNvPr id="11266" name="Picture 2">
            <a:extLst>
              <a:ext uri="{FF2B5EF4-FFF2-40B4-BE49-F238E27FC236}">
                <a16:creationId xmlns:a16="http://schemas.microsoft.com/office/drawing/2014/main" id="{043CE420-875B-777A-47AA-C634266B2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62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6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738" name="Rectangle 2"/>
          <p:cNvSpPr>
            <a:spLocks noGrp="1" noChangeArrowheads="1"/>
          </p:cNvSpPr>
          <p:nvPr>
            <p:ph type="title"/>
          </p:nvPr>
        </p:nvSpPr>
        <p:spPr>
          <a:xfrm>
            <a:off x="533400" y="892176"/>
            <a:ext cx="8280400" cy="552450"/>
          </a:xfrm>
        </p:spPr>
        <p:txBody>
          <a:bodyPr/>
          <a:lstStyle/>
          <a:p>
            <a:pPr>
              <a:defRPr/>
            </a:pPr>
            <a:r>
              <a:rPr lang="en-US" dirty="0"/>
              <a:t>DBSCAN: Core, Border and Noise Points</a:t>
            </a:r>
          </a:p>
        </p:txBody>
      </p:sp>
      <p:pic>
        <p:nvPicPr>
          <p:cNvPr id="16527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1"/>
            <a:ext cx="4872038" cy="3654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52740" name="Text Box 4"/>
          <p:cNvSpPr txBox="1">
            <a:spLocks noChangeArrowheads="1"/>
          </p:cNvSpPr>
          <p:nvPr/>
        </p:nvSpPr>
        <p:spPr bwMode="auto">
          <a:xfrm>
            <a:off x="2514600" y="5029201"/>
            <a:ext cx="2514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ea typeface="ＭＳ Ｐゴシック" charset="0"/>
              </a:rPr>
              <a:t>Original Points</a:t>
            </a:r>
          </a:p>
        </p:txBody>
      </p:sp>
      <p:sp>
        <p:nvSpPr>
          <p:cNvPr id="1652741" name="Text Box 5"/>
          <p:cNvSpPr txBox="1">
            <a:spLocks noChangeArrowheads="1"/>
          </p:cNvSpPr>
          <p:nvPr/>
        </p:nvSpPr>
        <p:spPr bwMode="auto">
          <a:xfrm>
            <a:off x="6781800" y="5105400"/>
            <a:ext cx="2514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dirty="0">
                <a:ea typeface="ＭＳ Ｐゴシック" charset="0"/>
              </a:rPr>
              <a:t>Point types: </a:t>
            </a:r>
            <a:r>
              <a:rPr lang="en-US" sz="1800" dirty="0">
                <a:solidFill>
                  <a:srgbClr val="00FF00"/>
                </a:solidFill>
                <a:ea typeface="ＭＳ Ｐゴシック" charset="0"/>
              </a:rPr>
              <a:t>core</a:t>
            </a:r>
            <a:r>
              <a:rPr lang="en-US" sz="1800" dirty="0">
                <a:ea typeface="ＭＳ Ｐゴシック" charset="0"/>
              </a:rPr>
              <a:t>, </a:t>
            </a:r>
            <a:r>
              <a:rPr lang="en-US" sz="1800" dirty="0">
                <a:solidFill>
                  <a:srgbClr val="003399"/>
                </a:solidFill>
                <a:ea typeface="ＭＳ Ｐゴシック" charset="0"/>
              </a:rPr>
              <a:t>border</a:t>
            </a:r>
            <a:r>
              <a:rPr lang="en-US" sz="1800" dirty="0">
                <a:ea typeface="ＭＳ Ｐゴシック" charset="0"/>
              </a:rPr>
              <a:t> and </a:t>
            </a:r>
            <a:r>
              <a:rPr lang="en-US" sz="1800" dirty="0">
                <a:solidFill>
                  <a:srgbClr val="FF0000"/>
                </a:solidFill>
                <a:ea typeface="ＭＳ Ｐゴシック" charset="0"/>
              </a:rPr>
              <a:t>noise</a:t>
            </a:r>
          </a:p>
        </p:txBody>
      </p:sp>
      <p:pic>
        <p:nvPicPr>
          <p:cNvPr id="165274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447801"/>
            <a:ext cx="4872038" cy="3654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52743" name="Text Box 7"/>
          <p:cNvSpPr txBox="1">
            <a:spLocks noChangeArrowheads="1"/>
          </p:cNvSpPr>
          <p:nvPr/>
        </p:nvSpPr>
        <p:spPr bwMode="auto">
          <a:xfrm>
            <a:off x="4267200" y="5943601"/>
            <a:ext cx="3276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ea typeface="ＭＳ Ｐゴシック" charset="0"/>
              </a:rPr>
              <a:t>Eps = 10, MinPts = 4</a:t>
            </a:r>
          </a:p>
        </p:txBody>
      </p:sp>
    </p:spTree>
    <p:extLst>
      <p:ext uri="{BB962C8B-B14F-4D97-AF65-F5344CB8AC3E}">
        <p14:creationId xmlns:p14="http://schemas.microsoft.com/office/powerpoint/2010/main" val="1999850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3762" name="Rectangle 2050"/>
          <p:cNvSpPr>
            <a:spLocks noGrp="1" noChangeArrowheads="1"/>
          </p:cNvSpPr>
          <p:nvPr>
            <p:ph type="title"/>
          </p:nvPr>
        </p:nvSpPr>
        <p:spPr>
          <a:xfrm>
            <a:off x="482600" y="1016003"/>
            <a:ext cx="8280400" cy="552450"/>
          </a:xfrm>
        </p:spPr>
        <p:txBody>
          <a:bodyPr/>
          <a:lstStyle/>
          <a:p>
            <a:pPr>
              <a:defRPr/>
            </a:pPr>
            <a:r>
              <a:rPr lang="en-US" dirty="0"/>
              <a:t>When DBSCAN Works Well</a:t>
            </a:r>
          </a:p>
        </p:txBody>
      </p:sp>
      <p:pic>
        <p:nvPicPr>
          <p:cNvPr id="1653763" name="Picture 20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81089"/>
            <a:ext cx="4872038" cy="3654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53764" name="Text Box 2052"/>
          <p:cNvSpPr txBox="1">
            <a:spLocks noChangeArrowheads="1"/>
          </p:cNvSpPr>
          <p:nvPr/>
        </p:nvSpPr>
        <p:spPr bwMode="auto">
          <a:xfrm>
            <a:off x="2514600" y="4433888"/>
            <a:ext cx="2514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ea typeface="ＭＳ Ｐゴシック" charset="0"/>
              </a:rPr>
              <a:t>Original Points</a:t>
            </a:r>
          </a:p>
        </p:txBody>
      </p:sp>
      <p:grpSp>
        <p:nvGrpSpPr>
          <p:cNvPr id="1653765" name="Group 2053"/>
          <p:cNvGrpSpPr>
            <a:grpSpLocks/>
          </p:cNvGrpSpPr>
          <p:nvPr/>
        </p:nvGrpSpPr>
        <p:grpSpPr bwMode="auto">
          <a:xfrm>
            <a:off x="5795964" y="1004888"/>
            <a:ext cx="4872037" cy="3871912"/>
            <a:chOff x="2691" y="633"/>
            <a:chExt cx="3069" cy="2439"/>
          </a:xfrm>
        </p:grpSpPr>
        <p:pic>
          <p:nvPicPr>
            <p:cNvPr id="1653766" name="Picture 20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653767" name="Text Box 2055"/>
            <p:cNvSpPr txBox="1">
              <a:spLocks noChangeArrowheads="1"/>
            </p:cNvSpPr>
            <p:nvPr/>
          </p:nvSpPr>
          <p:spPr bwMode="auto">
            <a:xfrm>
              <a:off x="3312" y="2841"/>
              <a:ext cx="158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ea typeface="ＭＳ Ｐゴシック" charset="0"/>
                </a:rPr>
                <a:t>Clusters</a:t>
              </a:r>
            </a:p>
          </p:txBody>
        </p:sp>
      </p:grpSp>
      <p:sp>
        <p:nvSpPr>
          <p:cNvPr id="1653768" name="Text Box 2056"/>
          <p:cNvSpPr txBox="1">
            <a:spLocks noChangeArrowheads="1"/>
          </p:cNvSpPr>
          <p:nvPr/>
        </p:nvSpPr>
        <p:spPr bwMode="auto">
          <a:xfrm>
            <a:off x="2133600" y="5392738"/>
            <a:ext cx="6629400" cy="779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Tx/>
              <a:buChar char="•"/>
              <a:defRPr/>
            </a:pPr>
            <a:r>
              <a:rPr lang="en-US" sz="1800">
                <a:ea typeface="ＭＳ Ｐゴシック" charset="0"/>
              </a:rPr>
              <a:t> Resistant to Noise</a:t>
            </a:r>
          </a:p>
          <a:p>
            <a:pPr>
              <a:spcBef>
                <a:spcPct val="50000"/>
              </a:spcBef>
              <a:buFontTx/>
              <a:buChar char="•"/>
              <a:defRPr/>
            </a:pPr>
            <a:r>
              <a:rPr lang="en-US" sz="1800">
                <a:ea typeface="ＭＳ Ｐゴシック" charset="0"/>
              </a:rPr>
              <a:t> Can handle clusters of different shapes and sizes</a:t>
            </a:r>
          </a:p>
        </p:txBody>
      </p:sp>
    </p:spTree>
    <p:extLst>
      <p:ext uri="{BB962C8B-B14F-4D97-AF65-F5344CB8AC3E}">
        <p14:creationId xmlns:p14="http://schemas.microsoft.com/office/powerpoint/2010/main" val="1225937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37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53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6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787" name="Text Box 3"/>
          <p:cNvSpPr txBox="1">
            <a:spLocks noChangeArrowheads="1"/>
          </p:cNvSpPr>
          <p:nvPr/>
        </p:nvSpPr>
        <p:spPr bwMode="auto">
          <a:xfrm>
            <a:off x="2590800" y="3886201"/>
            <a:ext cx="2514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800">
                <a:ea typeface="ＭＳ Ｐゴシック" charset="0"/>
              </a:rPr>
              <a:t>Original Points</a:t>
            </a:r>
          </a:p>
        </p:txBody>
      </p:sp>
      <p:sp>
        <p:nvSpPr>
          <p:cNvPr id="1654788" name="Rectangle 4"/>
          <p:cNvSpPr>
            <a:spLocks noChangeArrowheads="1"/>
          </p:cNvSpPr>
          <p:nvPr/>
        </p:nvSpPr>
        <p:spPr bwMode="auto">
          <a:xfrm>
            <a:off x="4572000" y="2228851"/>
            <a:ext cx="9144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ea typeface="ＭＳ Ｐゴシック" charset="0"/>
            </a:endParaRPr>
          </a:p>
        </p:txBody>
      </p:sp>
      <p:pic>
        <p:nvPicPr>
          <p:cNvPr id="87044" name="Picture 5" descr="fish_clus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3048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4790" name="Rectangle 6"/>
          <p:cNvSpPr>
            <a:spLocks noChangeArrowheads="1"/>
          </p:cNvSpPr>
          <p:nvPr/>
        </p:nvSpPr>
        <p:spPr bwMode="auto">
          <a:xfrm>
            <a:off x="5154613" y="2789239"/>
            <a:ext cx="9144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ea typeface="ＭＳ Ｐゴシック" charset="0"/>
            </a:endParaRPr>
          </a:p>
        </p:txBody>
      </p:sp>
      <p:graphicFrame>
        <p:nvGraphicFramePr>
          <p:cNvPr id="87046" name="Object 7"/>
          <p:cNvGraphicFramePr>
            <a:graphicFrameLocks noChangeAspect="1"/>
          </p:cNvGraphicFramePr>
          <p:nvPr/>
        </p:nvGraphicFramePr>
        <p:xfrm>
          <a:off x="6966857" y="1093985"/>
          <a:ext cx="3363913" cy="2287588"/>
        </p:xfrm>
        <a:graphic>
          <a:graphicData uri="http://schemas.openxmlformats.org/presentationml/2006/ole">
            <mc:AlternateContent xmlns:mc="http://schemas.openxmlformats.org/markup-compatibility/2006">
              <mc:Choice xmlns:v="urn:schemas-microsoft-com:vml" Requires="v">
                <p:oleObj r:id="rId3" imgW="4686706" imgH="3177815" progId="MSPhotoEd.3">
                  <p:embed/>
                </p:oleObj>
              </mc:Choice>
              <mc:Fallback>
                <p:oleObj r:id="rId3" imgW="4686706" imgH="3177815" progId="MSPhotoEd.3">
                  <p:embed/>
                  <p:pic>
                    <p:nvPicPr>
                      <p:cNvPr id="87046"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857" y="1093985"/>
                        <a:ext cx="3363913"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4792" name="Rectangle 8"/>
          <p:cNvSpPr>
            <a:spLocks noChangeArrowheads="1"/>
          </p:cNvSpPr>
          <p:nvPr/>
        </p:nvSpPr>
        <p:spPr bwMode="auto">
          <a:xfrm>
            <a:off x="7119256" y="3379985"/>
            <a:ext cx="2514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600">
                <a:latin typeface="Times New Roman" charset="0"/>
                <a:ea typeface="ＭＳ Ｐゴシック" charset="0"/>
                <a:cs typeface="Times New Roman" charset="0"/>
              </a:rPr>
              <a:t>(MinPts=4, Eps=9.75).</a:t>
            </a:r>
            <a:r>
              <a:rPr lang="en-US" sz="900">
                <a:latin typeface="Times New Roman" charset="0"/>
                <a:ea typeface="ＭＳ Ｐゴシック" charset="0"/>
              </a:rPr>
              <a:t> </a:t>
            </a:r>
            <a:endParaRPr lang="en-US" sz="2400">
              <a:latin typeface="Times New Roman" charset="0"/>
              <a:ea typeface="ＭＳ Ｐゴシック" charset="0"/>
            </a:endParaRPr>
          </a:p>
        </p:txBody>
      </p:sp>
      <p:sp>
        <p:nvSpPr>
          <p:cNvPr id="1654793" name="Rectangle 9"/>
          <p:cNvSpPr>
            <a:spLocks noChangeArrowheads="1"/>
          </p:cNvSpPr>
          <p:nvPr/>
        </p:nvSpPr>
        <p:spPr bwMode="auto">
          <a:xfrm>
            <a:off x="5154613" y="2789239"/>
            <a:ext cx="91440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ea typeface="ＭＳ Ｐゴシック" charset="0"/>
            </a:endParaRPr>
          </a:p>
        </p:txBody>
      </p:sp>
      <p:graphicFrame>
        <p:nvGraphicFramePr>
          <p:cNvPr id="87049" name="Object 10"/>
          <p:cNvGraphicFramePr>
            <a:graphicFrameLocks noChangeAspect="1"/>
          </p:cNvGraphicFramePr>
          <p:nvPr/>
        </p:nvGraphicFramePr>
        <p:xfrm>
          <a:off x="7043057" y="3760985"/>
          <a:ext cx="3363913" cy="2286000"/>
        </p:xfrm>
        <a:graphic>
          <a:graphicData uri="http://schemas.openxmlformats.org/presentationml/2006/ole">
            <mc:AlternateContent xmlns:mc="http://schemas.openxmlformats.org/markup-compatibility/2006">
              <mc:Choice xmlns:v="urn:schemas-microsoft-com:vml" Requires="v">
                <p:oleObj r:id="rId5" imgW="4686706" imgH="3177815" progId="MSPhotoEd.3">
                  <p:embed/>
                </p:oleObj>
              </mc:Choice>
              <mc:Fallback>
                <p:oleObj r:id="rId5" imgW="4686706" imgH="3177815" progId="MSPhotoEd.3">
                  <p:embed/>
                  <p:pic>
                    <p:nvPicPr>
                      <p:cNvPr id="87049"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3057" y="3760985"/>
                        <a:ext cx="33639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4795" name="Rectangle 11"/>
          <p:cNvSpPr>
            <a:spLocks noChangeArrowheads="1"/>
          </p:cNvSpPr>
          <p:nvPr/>
        </p:nvSpPr>
        <p:spPr bwMode="auto">
          <a:xfrm>
            <a:off x="7043056" y="6046985"/>
            <a:ext cx="25146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600">
                <a:latin typeface="Times New Roman" charset="0"/>
                <a:ea typeface="ＭＳ Ｐゴシック" charset="0"/>
                <a:cs typeface="Times New Roman" charset="0"/>
              </a:rPr>
              <a:t> (MinPts=4, Eps=9.92)</a:t>
            </a:r>
          </a:p>
        </p:txBody>
      </p:sp>
      <p:sp>
        <p:nvSpPr>
          <p:cNvPr id="1654796" name="Text Box 12"/>
          <p:cNvSpPr txBox="1">
            <a:spLocks noChangeArrowheads="1"/>
          </p:cNvSpPr>
          <p:nvPr/>
        </p:nvSpPr>
        <p:spPr bwMode="auto">
          <a:xfrm>
            <a:off x="2133600" y="5392738"/>
            <a:ext cx="3505200"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buFontTx/>
              <a:buChar char="•"/>
              <a:defRPr/>
            </a:pPr>
            <a:r>
              <a:rPr lang="en-US" sz="2000" dirty="0">
                <a:ea typeface="ＭＳ Ｐゴシック" charset="0"/>
              </a:rPr>
              <a:t> Varying densities</a:t>
            </a:r>
          </a:p>
          <a:p>
            <a:pPr>
              <a:spcBef>
                <a:spcPct val="50000"/>
              </a:spcBef>
              <a:buFontTx/>
              <a:buChar char="•"/>
              <a:defRPr/>
            </a:pPr>
            <a:r>
              <a:rPr lang="en-US" sz="2000" dirty="0">
                <a:ea typeface="ＭＳ Ｐゴシック" charset="0"/>
              </a:rPr>
              <a:t> High-dimensional data</a:t>
            </a:r>
          </a:p>
        </p:txBody>
      </p:sp>
      <p:sp>
        <p:nvSpPr>
          <p:cNvPr id="1654786" name="Rectangle 2"/>
          <p:cNvSpPr>
            <a:spLocks noGrp="1" noChangeArrowheads="1"/>
          </p:cNvSpPr>
          <p:nvPr>
            <p:ph type="title"/>
          </p:nvPr>
        </p:nvSpPr>
        <p:spPr>
          <a:xfrm>
            <a:off x="482600" y="768350"/>
            <a:ext cx="6484257" cy="552450"/>
          </a:xfrm>
          <a:solidFill>
            <a:schemeClr val="bg1"/>
          </a:solidFill>
        </p:spPr>
        <p:txBody>
          <a:bodyPr/>
          <a:lstStyle/>
          <a:p>
            <a:pPr>
              <a:defRPr/>
            </a:pPr>
            <a:r>
              <a:rPr lang="en-US" dirty="0"/>
              <a:t>When DBSCAN Does NOT Work Well</a:t>
            </a:r>
          </a:p>
        </p:txBody>
      </p:sp>
    </p:spTree>
    <p:extLst>
      <p:ext uri="{BB962C8B-B14F-4D97-AF65-F5344CB8AC3E}">
        <p14:creationId xmlns:p14="http://schemas.microsoft.com/office/powerpoint/2010/main" val="1369167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4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4796" grpId="0" autoUpdateAnimBg="0"/>
    </p:bld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purl.org/dc/terms/"/>
    <ds:schemaRef ds:uri="http://www.w3.org/XML/1998/namespace"/>
    <ds:schemaRef ds:uri="http://purl.org/dc/dcmitype/"/>
    <ds:schemaRef ds:uri="http://schemas.microsoft.com/office/infopath/2007/PartnerControls"/>
    <ds:schemaRef ds:uri="http://schemas.microsoft.com/office/2006/documentManagement/types"/>
    <ds:schemaRef ds:uri="71af3243-3dd4-4a8d-8c0d-dd76da1f02a5"/>
    <ds:schemaRef ds:uri="http://purl.org/dc/elements/1.1/"/>
    <ds:schemaRef ds:uri="16c05727-aa75-4e4a-9b5f-8a80a116589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34151</TotalTime>
  <Words>1520</Words>
  <Application>Microsoft Office PowerPoint</Application>
  <PresentationFormat>Widescreen</PresentationFormat>
  <Paragraphs>175</Paragraphs>
  <Slides>17</Slides>
  <Notes>5</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31" baseType="lpstr">
      <vt:lpstr>ＭＳ Ｐゴシック</vt:lpstr>
      <vt:lpstr>Arial</vt:lpstr>
      <vt:lpstr>Calibri</vt:lpstr>
      <vt:lpstr>Franklin Gothic Book</vt:lpstr>
      <vt:lpstr>Franklin Gothic Demi</vt:lpstr>
      <vt:lpstr>Inter</vt:lpstr>
      <vt:lpstr>Lato</vt:lpstr>
      <vt:lpstr>Palatino Linotype</vt:lpstr>
      <vt:lpstr>source-serif-pro</vt:lpstr>
      <vt:lpstr>Times New Roman</vt:lpstr>
      <vt:lpstr>Wingdings 2</vt:lpstr>
      <vt:lpstr>DividendVTI</vt:lpstr>
      <vt:lpstr>MSPhotoEd.3</vt:lpstr>
      <vt:lpstr>Equation</vt:lpstr>
      <vt:lpstr>Unsupervised Learning Part 3: Density-based Clustering</vt:lpstr>
      <vt:lpstr>Outline</vt:lpstr>
      <vt:lpstr>DBSCAN Algorithm</vt:lpstr>
      <vt:lpstr>Density Based Clustering - DBSCAN</vt:lpstr>
      <vt:lpstr>DBSCAN DEfinitions</vt:lpstr>
      <vt:lpstr>DBSCAN: Core, Border, and Noise Points</vt:lpstr>
      <vt:lpstr>DBSCAN: Core, Border and Noise Points</vt:lpstr>
      <vt:lpstr>When DBSCAN Works Well</vt:lpstr>
      <vt:lpstr>When DBSCAN Does NOT Work Well</vt:lpstr>
      <vt:lpstr>DBSCAN Visualized (https://www.naftaliharris.com/blog/visualizing-dbscan-clustering/)</vt:lpstr>
      <vt:lpstr>DBSCAN: Determining EPS and MinPts</vt:lpstr>
      <vt:lpstr>DBSCAN Advantages and Disadvantages</vt:lpstr>
      <vt:lpstr>DBSCAN Python Example</vt:lpstr>
      <vt:lpstr>Appendix</vt:lpstr>
      <vt:lpstr>Summary of Selected Clustering Algorithms in Scikit-Learn</vt:lpstr>
      <vt:lpstr>Distance Measures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12</cp:revision>
  <cp:lastPrinted>2023-09-06T17:16:28Z</cp:lastPrinted>
  <dcterms:created xsi:type="dcterms:W3CDTF">2023-08-21T23:41:59Z</dcterms:created>
  <dcterms:modified xsi:type="dcterms:W3CDTF">2025-03-03T18:32:05Z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